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95" r:id="rId3"/>
    <p:sldId id="296" r:id="rId4"/>
    <p:sldId id="283" r:id="rId5"/>
    <p:sldId id="293" r:id="rId6"/>
    <p:sldId id="297" r:id="rId7"/>
    <p:sldId id="298" r:id="rId8"/>
    <p:sldId id="299" r:id="rId9"/>
    <p:sldId id="300" r:id="rId10"/>
    <p:sldId id="281" r:id="rId11"/>
    <p:sldId id="285" r:id="rId12"/>
    <p:sldId id="284" r:id="rId13"/>
    <p:sldId id="289" r:id="rId14"/>
    <p:sldId id="257" r:id="rId15"/>
    <p:sldId id="258" r:id="rId16"/>
    <p:sldId id="259" r:id="rId17"/>
    <p:sldId id="260" r:id="rId18"/>
    <p:sldId id="263" r:id="rId19"/>
    <p:sldId id="264" r:id="rId20"/>
    <p:sldId id="265" r:id="rId21"/>
    <p:sldId id="261" r:id="rId22"/>
    <p:sldId id="282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Palatino Linotype" panose="02040502050505030304" pitchFamily="18" charset="0"/>
      <p:regular r:id="rId44"/>
      <p:bold r:id="rId45"/>
      <p:italic r:id="rId46"/>
      <p:boldItalic r:id="rId47"/>
    </p:embeddedFont>
    <p:embeddedFont>
      <p:font typeface="Rubik" panose="020B0604020202020204" charset="-79"/>
      <p:regular r:id="rId48"/>
      <p:bold r:id="rId49"/>
      <p:italic r:id="rId50"/>
      <p:boldItalic r:id="rId51"/>
    </p:embeddedFont>
    <p:embeddedFont>
      <p:font typeface="Rubik Light" panose="020B0604020202020204" charset="-79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6D4C64B-477A-441B-9335-C69A741C94B7}">
          <p14:sldIdLst>
            <p14:sldId id="256"/>
            <p14:sldId id="295"/>
            <p14:sldId id="296"/>
            <p14:sldId id="283"/>
            <p14:sldId id="293"/>
            <p14:sldId id="297"/>
            <p14:sldId id="298"/>
            <p14:sldId id="299"/>
            <p14:sldId id="300"/>
            <p14:sldId id="281"/>
          </p14:sldIdLst>
        </p14:section>
        <p14:section name="Backup Slides" id="{5F2AD277-83D7-410F-9E24-D7955C2D3A62}">
          <p14:sldIdLst>
            <p14:sldId id="285"/>
            <p14:sldId id="284"/>
            <p14:sldId id="289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82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i2TYgc38mM5cz5yTjWJOysBRh/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5274" autoAdjust="0"/>
  </p:normalViewPr>
  <p:slideViewPr>
    <p:cSldViewPr snapToGrid="0">
      <p:cViewPr varScale="1">
        <p:scale>
          <a:sx n="80" d="100"/>
          <a:sy n="80" d="100"/>
        </p:scale>
        <p:origin x="10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4" name="Google Shape;5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62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420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61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65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22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212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8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918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69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67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378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406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591036330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591036330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546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914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757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844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023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565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06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13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892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783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52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924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938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787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878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940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3" name="Google Shape;49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730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46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68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883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263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409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95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4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24" name="Google Shape;124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6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subTitle" idx="1"/>
          </p:nvPr>
        </p:nvSpPr>
        <p:spPr>
          <a:xfrm>
            <a:off x="720000" y="2238475"/>
            <a:ext cx="31089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title"/>
          </p:nvPr>
        </p:nvSpPr>
        <p:spPr>
          <a:xfrm>
            <a:off x="720000" y="40353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250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4337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4385825" y="1624075"/>
            <a:ext cx="4045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Light"/>
              <a:buNone/>
              <a:defRPr sz="42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1"/>
          </p:nvPr>
        </p:nvSpPr>
        <p:spPr>
          <a:xfrm>
            <a:off x="4385825" y="2486425"/>
            <a:ext cx="40452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8480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0"/>
          <p:cNvSpPr txBox="1">
            <a:spLocks noGrp="1"/>
          </p:cNvSpPr>
          <p:nvPr>
            <p:ph type="body" idx="1"/>
          </p:nvPr>
        </p:nvSpPr>
        <p:spPr>
          <a:xfrm>
            <a:off x="1296839" y="2906775"/>
            <a:ext cx="35271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1296850" y="1402075"/>
            <a:ext cx="35271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ubik Light"/>
              <a:buNone/>
              <a:defRPr sz="40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921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>
            <a:spLocks noGrp="1"/>
          </p:cNvSpPr>
          <p:nvPr>
            <p:ph type="title"/>
          </p:nvPr>
        </p:nvSpPr>
        <p:spPr>
          <a:xfrm>
            <a:off x="1195875" y="1483050"/>
            <a:ext cx="22968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subTitle" idx="1"/>
          </p:nvPr>
        </p:nvSpPr>
        <p:spPr>
          <a:xfrm>
            <a:off x="1195875" y="1935888"/>
            <a:ext cx="2296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title" idx="2"/>
          </p:nvPr>
        </p:nvSpPr>
        <p:spPr>
          <a:xfrm>
            <a:off x="5651325" y="1482925"/>
            <a:ext cx="22968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subTitle" idx="3"/>
          </p:nvPr>
        </p:nvSpPr>
        <p:spPr>
          <a:xfrm>
            <a:off x="5651325" y="1938528"/>
            <a:ext cx="22968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title" idx="4"/>
          </p:nvPr>
        </p:nvSpPr>
        <p:spPr>
          <a:xfrm>
            <a:off x="1195875" y="3093700"/>
            <a:ext cx="22968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ubTitle" idx="5"/>
          </p:nvPr>
        </p:nvSpPr>
        <p:spPr>
          <a:xfrm>
            <a:off x="1195875" y="3556000"/>
            <a:ext cx="2296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title" idx="6"/>
          </p:nvPr>
        </p:nvSpPr>
        <p:spPr>
          <a:xfrm>
            <a:off x="5651350" y="3093700"/>
            <a:ext cx="22968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ubTitle" idx="7"/>
          </p:nvPr>
        </p:nvSpPr>
        <p:spPr>
          <a:xfrm>
            <a:off x="5651350" y="3557016"/>
            <a:ext cx="22968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0264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2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ubik Light"/>
              <a:buNone/>
              <a:defRPr sz="30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6345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4363475" y="1864425"/>
            <a:ext cx="37923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Rubik Light"/>
              <a:buNone/>
              <a:defRPr sz="5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title" idx="2"/>
          </p:nvPr>
        </p:nvSpPr>
        <p:spPr>
          <a:xfrm>
            <a:off x="4363475" y="803425"/>
            <a:ext cx="37923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Calibri"/>
              <a:buNone/>
              <a:defRPr sz="7000" b="1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subTitle" idx="1"/>
          </p:nvPr>
        </p:nvSpPr>
        <p:spPr>
          <a:xfrm>
            <a:off x="5231400" y="3568481"/>
            <a:ext cx="29244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ira Sans"/>
              <a:buNone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2"/>
          <p:cNvSpPr txBox="1">
            <a:spLocks noGrp="1"/>
          </p:cNvSpPr>
          <p:nvPr>
            <p:ph type="title"/>
          </p:nvPr>
        </p:nvSpPr>
        <p:spPr>
          <a:xfrm>
            <a:off x="716893" y="1648600"/>
            <a:ext cx="2464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title" idx="2"/>
          </p:nvPr>
        </p:nvSpPr>
        <p:spPr>
          <a:xfrm>
            <a:off x="716893" y="1261925"/>
            <a:ext cx="12474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ubTitle" idx="1"/>
          </p:nvPr>
        </p:nvSpPr>
        <p:spPr>
          <a:xfrm>
            <a:off x="716893" y="2346338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 sz="1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title" idx="3"/>
          </p:nvPr>
        </p:nvSpPr>
        <p:spPr>
          <a:xfrm>
            <a:off x="3341769" y="1648600"/>
            <a:ext cx="2464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title" idx="4"/>
          </p:nvPr>
        </p:nvSpPr>
        <p:spPr>
          <a:xfrm>
            <a:off x="3341769" y="1261925"/>
            <a:ext cx="12474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subTitle" idx="5"/>
          </p:nvPr>
        </p:nvSpPr>
        <p:spPr>
          <a:xfrm>
            <a:off x="3341769" y="2346338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 sz="1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title" idx="6"/>
          </p:nvPr>
        </p:nvSpPr>
        <p:spPr>
          <a:xfrm>
            <a:off x="5966646" y="1648600"/>
            <a:ext cx="2464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title" idx="7"/>
          </p:nvPr>
        </p:nvSpPr>
        <p:spPr>
          <a:xfrm>
            <a:off x="5966646" y="1261825"/>
            <a:ext cx="12474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subTitle" idx="8"/>
          </p:nvPr>
        </p:nvSpPr>
        <p:spPr>
          <a:xfrm>
            <a:off x="5966646" y="2346338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 sz="1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title" idx="9"/>
          </p:nvPr>
        </p:nvSpPr>
        <p:spPr>
          <a:xfrm>
            <a:off x="713225" y="3290150"/>
            <a:ext cx="246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title" idx="13"/>
          </p:nvPr>
        </p:nvSpPr>
        <p:spPr>
          <a:xfrm>
            <a:off x="713225" y="2909238"/>
            <a:ext cx="1248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subTitle" idx="14"/>
          </p:nvPr>
        </p:nvSpPr>
        <p:spPr>
          <a:xfrm>
            <a:off x="713225" y="3983300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 sz="1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title" idx="15"/>
          </p:nvPr>
        </p:nvSpPr>
        <p:spPr>
          <a:xfrm>
            <a:off x="3339349" y="3290150"/>
            <a:ext cx="246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title" idx="16"/>
          </p:nvPr>
        </p:nvSpPr>
        <p:spPr>
          <a:xfrm>
            <a:off x="3339349" y="2909238"/>
            <a:ext cx="1248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ubTitle" idx="17"/>
          </p:nvPr>
        </p:nvSpPr>
        <p:spPr>
          <a:xfrm>
            <a:off x="3339349" y="3983300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 sz="1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title" idx="18"/>
          </p:nvPr>
        </p:nvSpPr>
        <p:spPr>
          <a:xfrm>
            <a:off x="5965474" y="3290150"/>
            <a:ext cx="246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title" idx="19"/>
          </p:nvPr>
        </p:nvSpPr>
        <p:spPr>
          <a:xfrm>
            <a:off x="5965474" y="2909238"/>
            <a:ext cx="1248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30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subTitle" idx="20"/>
          </p:nvPr>
        </p:nvSpPr>
        <p:spPr>
          <a:xfrm>
            <a:off x="5965474" y="3983300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 sz="1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None/>
              <a:defRPr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title" idx="21"/>
          </p:nvPr>
        </p:nvSpPr>
        <p:spPr>
          <a:xfrm>
            <a:off x="715125" y="539500"/>
            <a:ext cx="77223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ubik Light"/>
              <a:buNone/>
              <a:defRPr sz="30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title" idx="2"/>
          </p:nvPr>
        </p:nvSpPr>
        <p:spPr>
          <a:xfrm>
            <a:off x="842013" y="1869250"/>
            <a:ext cx="16833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ubik Light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ubTitle" idx="1"/>
          </p:nvPr>
        </p:nvSpPr>
        <p:spPr>
          <a:xfrm>
            <a:off x="842225" y="2265808"/>
            <a:ext cx="168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title" idx="3"/>
          </p:nvPr>
        </p:nvSpPr>
        <p:spPr>
          <a:xfrm>
            <a:off x="3731037" y="1869238"/>
            <a:ext cx="16824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ubik Light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subTitle" idx="4"/>
          </p:nvPr>
        </p:nvSpPr>
        <p:spPr>
          <a:xfrm>
            <a:off x="3731238" y="2265800"/>
            <a:ext cx="16824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title" idx="5"/>
          </p:nvPr>
        </p:nvSpPr>
        <p:spPr>
          <a:xfrm>
            <a:off x="6619137" y="1869238"/>
            <a:ext cx="16824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ubik Light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ubTitle" idx="6"/>
          </p:nvPr>
        </p:nvSpPr>
        <p:spPr>
          <a:xfrm>
            <a:off x="6619350" y="2265800"/>
            <a:ext cx="16824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title" idx="7"/>
          </p:nvPr>
        </p:nvSpPr>
        <p:spPr>
          <a:xfrm>
            <a:off x="842225" y="3448150"/>
            <a:ext cx="16833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ubik Light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subTitle" idx="8"/>
          </p:nvPr>
        </p:nvSpPr>
        <p:spPr>
          <a:xfrm>
            <a:off x="842338" y="3846908"/>
            <a:ext cx="168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title" idx="9"/>
          </p:nvPr>
        </p:nvSpPr>
        <p:spPr>
          <a:xfrm>
            <a:off x="3731250" y="3448138"/>
            <a:ext cx="16824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ubik Light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ubTitle" idx="13"/>
          </p:nvPr>
        </p:nvSpPr>
        <p:spPr>
          <a:xfrm>
            <a:off x="3731350" y="3846900"/>
            <a:ext cx="16824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title" idx="14"/>
          </p:nvPr>
        </p:nvSpPr>
        <p:spPr>
          <a:xfrm>
            <a:off x="6619349" y="3448138"/>
            <a:ext cx="16824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ubik Light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Rubik Light"/>
              <a:buNone/>
              <a:defRPr sz="25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ubTitle" idx="15"/>
          </p:nvPr>
        </p:nvSpPr>
        <p:spPr>
          <a:xfrm>
            <a:off x="6619463" y="3846900"/>
            <a:ext cx="16824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4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4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6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4.pn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اصابة صاحب جاروشة في ديرقانون رأس العين بفيروس كورورنا، وعلى المحتكين توخي  الحيطة والحذر! – Wadipress – مجموعة الوادي الإعلامية">
            <a:extLst>
              <a:ext uri="{FF2B5EF4-FFF2-40B4-BE49-F238E27FC236}">
                <a16:creationId xmlns:a16="http://schemas.microsoft.com/office/drawing/2014/main" id="{2F5234E6-B807-558A-A37A-7D86568B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18"/>
            <a:ext cx="9144000" cy="515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Google Shape;144;p1"/>
          <p:cNvSpPr/>
          <p:nvPr/>
        </p:nvSpPr>
        <p:spPr>
          <a:xfrm>
            <a:off x="523292" y="3718472"/>
            <a:ext cx="8097415" cy="61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 dirty="0">
                <a:solidFill>
                  <a:srgbClr val="000099"/>
                </a:solidFill>
                <a:latin typeface="Open Sans"/>
                <a:ea typeface="Open Sans"/>
                <a:cs typeface="Open Sans"/>
                <a:sym typeface="Open Sans"/>
              </a:rPr>
              <a:t>Innovating Green Technology-IGT</a:t>
            </a:r>
            <a:endParaRPr sz="3150" b="0" i="0" u="none" strike="noStrike" cap="none" dirty="0">
              <a:solidFill>
                <a:srgbClr val="0000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903" y="0"/>
            <a:ext cx="1771296" cy="178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"/>
          <p:cNvSpPr/>
          <p:nvPr/>
        </p:nvSpPr>
        <p:spPr>
          <a:xfrm>
            <a:off x="3592066" y="4331372"/>
            <a:ext cx="1959868" cy="34899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0099"/>
                </a:solidFill>
                <a:latin typeface="Open Sans"/>
                <a:ea typeface="Open Sans"/>
                <a:cs typeface="Open Sans"/>
                <a:sym typeface="Open Sans"/>
              </a:rPr>
              <a:t>www.igt.ac</a:t>
            </a:r>
            <a:endParaRPr sz="1600" b="1" i="0" u="none" strike="noStrike" cap="none" dirty="0">
              <a:solidFill>
                <a:srgbClr val="0000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6">
            <a:hlinkClick r:id="rId3" action="ppaction://hlinksldjump"/>
          </p:cNvPr>
          <p:cNvSpPr/>
          <p:nvPr/>
        </p:nvSpPr>
        <p:spPr>
          <a:xfrm>
            <a:off x="8515351" y="4592782"/>
            <a:ext cx="389499" cy="42438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6"/>
          <p:cNvSpPr txBox="1"/>
          <p:nvPr/>
        </p:nvSpPr>
        <p:spPr>
          <a:xfrm>
            <a:off x="3330284" y="1148850"/>
            <a:ext cx="248342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www.igt.ac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26"/>
          <p:cNvSpPr txBox="1"/>
          <p:nvPr/>
        </p:nvSpPr>
        <p:spPr>
          <a:xfrm>
            <a:off x="3330284" y="1590829"/>
            <a:ext cx="248342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@igtlb</a:t>
            </a: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26"/>
          <p:cNvSpPr txBox="1"/>
          <p:nvPr/>
        </p:nvSpPr>
        <p:spPr>
          <a:xfrm>
            <a:off x="3330284" y="2064156"/>
            <a:ext cx="248342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@igt_lb</a:t>
            </a:r>
            <a:endParaRPr sz="105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26"/>
          <p:cNvSpPr txBox="1"/>
          <p:nvPr/>
        </p:nvSpPr>
        <p:spPr>
          <a:xfrm>
            <a:off x="3330283" y="2541766"/>
            <a:ext cx="413038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Innovating Green Technology – IGT</a:t>
            </a:r>
            <a:endParaRPr sz="105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26"/>
          <p:cNvSpPr txBox="1"/>
          <p:nvPr/>
        </p:nvSpPr>
        <p:spPr>
          <a:xfrm>
            <a:off x="3330283" y="3007046"/>
            <a:ext cx="270683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igtlb</a:t>
            </a: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26"/>
          <p:cNvSpPr txBox="1"/>
          <p:nvPr/>
        </p:nvSpPr>
        <p:spPr>
          <a:xfrm>
            <a:off x="3330282" y="3856977"/>
            <a:ext cx="270683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+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357 99 96 55 19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26"/>
          <p:cNvSpPr txBox="1"/>
          <p:nvPr/>
        </p:nvSpPr>
        <p:spPr>
          <a:xfrm>
            <a:off x="3330283" y="4325328"/>
            <a:ext cx="270683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info@igt.ac</a:t>
            </a:r>
            <a:endParaRPr dirty="0"/>
          </a:p>
        </p:txBody>
      </p:sp>
      <p:sp>
        <p:nvSpPr>
          <p:cNvPr id="514" name="Google Shape;514;p26"/>
          <p:cNvSpPr/>
          <p:nvPr/>
        </p:nvSpPr>
        <p:spPr>
          <a:xfrm>
            <a:off x="1968300" y="227320"/>
            <a:ext cx="5207394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Let’s Get in Touch</a:t>
            </a:r>
            <a:endParaRPr sz="3000" b="1" i="0" u="none" strike="noStrike" cap="none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5" name="Google Shape;51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6"/>
          <p:cNvSpPr/>
          <p:nvPr/>
        </p:nvSpPr>
        <p:spPr>
          <a:xfrm>
            <a:off x="2870791" y="4325328"/>
            <a:ext cx="389499" cy="273698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6"/>
          <p:cNvSpPr/>
          <p:nvPr/>
        </p:nvSpPr>
        <p:spPr>
          <a:xfrm>
            <a:off x="2879561" y="1608220"/>
            <a:ext cx="345690" cy="34569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" name="Google Shape;518;p26"/>
          <p:cNvGrpSpPr/>
          <p:nvPr/>
        </p:nvGrpSpPr>
        <p:grpSpPr>
          <a:xfrm>
            <a:off x="2880056" y="3017998"/>
            <a:ext cx="345731" cy="345696"/>
            <a:chOff x="812101" y="2571761"/>
            <a:chExt cx="417066" cy="417024"/>
          </a:xfrm>
        </p:grpSpPr>
        <p:sp>
          <p:nvSpPr>
            <p:cNvPr id="519" name="Google Shape;519;p26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26"/>
          <p:cNvGrpSpPr/>
          <p:nvPr/>
        </p:nvGrpSpPr>
        <p:grpSpPr>
          <a:xfrm>
            <a:off x="2879554" y="2547146"/>
            <a:ext cx="345697" cy="345697"/>
            <a:chOff x="1323129" y="2571761"/>
            <a:chExt cx="417024" cy="417024"/>
          </a:xfrm>
        </p:grpSpPr>
        <p:sp>
          <p:nvSpPr>
            <p:cNvPr id="524" name="Google Shape;524;p26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Google Shape;528;p26"/>
          <p:cNvSpPr/>
          <p:nvPr/>
        </p:nvSpPr>
        <p:spPr>
          <a:xfrm>
            <a:off x="2891841" y="2095701"/>
            <a:ext cx="347402" cy="283323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Google Shape;529;p26"/>
          <p:cNvGrpSpPr/>
          <p:nvPr/>
        </p:nvGrpSpPr>
        <p:grpSpPr>
          <a:xfrm>
            <a:off x="2879553" y="3858429"/>
            <a:ext cx="346233" cy="345714"/>
            <a:chOff x="2344476" y="2571761"/>
            <a:chExt cx="417671" cy="417045"/>
          </a:xfrm>
        </p:grpSpPr>
        <p:sp>
          <p:nvSpPr>
            <p:cNvPr id="530" name="Google Shape;530;p26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2" name="Google Shape;532;p26"/>
          <p:cNvSpPr/>
          <p:nvPr/>
        </p:nvSpPr>
        <p:spPr>
          <a:xfrm>
            <a:off x="2891841" y="1148850"/>
            <a:ext cx="345697" cy="337317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12;p26">
            <a:extLst>
              <a:ext uri="{FF2B5EF4-FFF2-40B4-BE49-F238E27FC236}">
                <a16:creationId xmlns:a16="http://schemas.microsoft.com/office/drawing/2014/main" id="{8844AAAB-65F1-7542-6E52-D06ACFCE1149}"/>
              </a:ext>
            </a:extLst>
          </p:cNvPr>
          <p:cNvSpPr txBox="1"/>
          <p:nvPr/>
        </p:nvSpPr>
        <p:spPr>
          <a:xfrm>
            <a:off x="3327580" y="3424256"/>
            <a:ext cx="270683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+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961 70 25 05 27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oogle Shape;529;p26">
            <a:extLst>
              <a:ext uri="{FF2B5EF4-FFF2-40B4-BE49-F238E27FC236}">
                <a16:creationId xmlns:a16="http://schemas.microsoft.com/office/drawing/2014/main" id="{FAEC4408-4108-F612-A137-5FCA4F61B896}"/>
              </a:ext>
            </a:extLst>
          </p:cNvPr>
          <p:cNvGrpSpPr/>
          <p:nvPr/>
        </p:nvGrpSpPr>
        <p:grpSpPr>
          <a:xfrm>
            <a:off x="2876851" y="3425708"/>
            <a:ext cx="346233" cy="345714"/>
            <a:chOff x="2344476" y="2571761"/>
            <a:chExt cx="417671" cy="417045"/>
          </a:xfrm>
        </p:grpSpPr>
        <p:sp>
          <p:nvSpPr>
            <p:cNvPr id="4" name="Google Shape;530;p26">
              <a:extLst>
                <a:ext uri="{FF2B5EF4-FFF2-40B4-BE49-F238E27FC236}">
                  <a16:creationId xmlns:a16="http://schemas.microsoft.com/office/drawing/2014/main" id="{7021A34D-55F0-5FC6-022C-53643EE6FF8A}"/>
                </a:ext>
              </a:extLst>
            </p:cNvPr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531;p26">
              <a:extLst>
                <a:ext uri="{FF2B5EF4-FFF2-40B4-BE49-F238E27FC236}">
                  <a16:creationId xmlns:a16="http://schemas.microsoft.com/office/drawing/2014/main" id="{63F87652-6226-2D8B-5005-8B62C768A06F}"/>
                </a:ext>
              </a:extLst>
            </p:cNvPr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272312" y="237313"/>
            <a:ext cx="77223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IGT </a:t>
            </a: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Optima in Deir Kanoun - Lebanon</a:t>
            </a:r>
            <a:endParaRPr dirty="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9CB105-479B-F6ED-8F43-94E80EF6C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12" y="954920"/>
            <a:ext cx="4311544" cy="3233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416461-9A37-B327-F428-34BD294B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851" y="900111"/>
            <a:ext cx="4384623" cy="32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272312" y="237313"/>
            <a:ext cx="77223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IGT </a:t>
            </a: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Optima in Deir Kanoun - Lebanon</a:t>
            </a:r>
            <a:endParaRPr dirty="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GT Solar Water Pumping Farm">
            <a:hlinkClick r:id="" action="ppaction://media"/>
            <a:extLst>
              <a:ext uri="{FF2B5EF4-FFF2-40B4-BE49-F238E27FC236}">
                <a16:creationId xmlns:a16="http://schemas.microsoft.com/office/drawing/2014/main" id="{68ECA3FC-A93A-E6A1-1DF3-22AB30DCF4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78" end="9168.902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3756" y="998994"/>
            <a:ext cx="6524551" cy="35885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79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7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166255" y="1405796"/>
            <a:ext cx="2561955" cy="233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IGT </a:t>
            </a: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Optima Scheme –Automation Component</a:t>
            </a:r>
            <a:endParaRPr dirty="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73405F-BB49-3B38-1B19-7CA37E51E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344" y="182070"/>
            <a:ext cx="5873337" cy="47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2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>
            <a:spLocks noGrp="1"/>
          </p:cNvSpPr>
          <p:nvPr>
            <p:ph type="title"/>
          </p:nvPr>
        </p:nvSpPr>
        <p:spPr>
          <a:xfrm>
            <a:off x="4385825" y="1624075"/>
            <a:ext cx="4045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4200"/>
              <a:buNone/>
            </a:pPr>
            <a:r>
              <a:rPr lang="en-US" b="0" dirty="0">
                <a:solidFill>
                  <a:srgbClr val="548135"/>
                </a:solidFill>
                <a:latin typeface="Rubik Light"/>
                <a:ea typeface="Rubik Light"/>
                <a:cs typeface="Rubik Light"/>
                <a:sym typeface="Rubik Light"/>
              </a:rPr>
              <a:t>About Us</a:t>
            </a:r>
            <a:endParaRPr b="1" dirty="0">
              <a:solidFill>
                <a:srgbClr val="54813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2" name="Google Shape;152;p2"/>
          <p:cNvSpPr txBox="1">
            <a:spLocks noGrp="1"/>
          </p:cNvSpPr>
          <p:nvPr>
            <p:ph type="body" idx="1"/>
          </p:nvPr>
        </p:nvSpPr>
        <p:spPr>
          <a:xfrm>
            <a:off x="4080943" y="2486426"/>
            <a:ext cx="5063057" cy="9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6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Technology provider company Medium Enterprise</a:t>
            </a:r>
            <a:br>
              <a:rPr lang="en-US" sz="16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</a:br>
            <a:r>
              <a:rPr lang="en-US" sz="16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Registered in USA and Lebanon since 2017</a:t>
            </a:r>
            <a:br>
              <a:rPr lang="en-US" sz="16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</a:br>
            <a:r>
              <a:rPr lang="en-US" sz="16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Working in Lebanon, MENA region &amp; where we must be.</a:t>
            </a:r>
            <a:endParaRPr sz="1600" dirty="0"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cxnSp>
        <p:nvCxnSpPr>
          <p:cNvPr id="153" name="Google Shape;153;p2"/>
          <p:cNvCxnSpPr/>
          <p:nvPr/>
        </p:nvCxnSpPr>
        <p:spPr>
          <a:xfrm>
            <a:off x="5536200" y="2433100"/>
            <a:ext cx="360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2"/>
          <p:cNvSpPr txBox="1"/>
          <p:nvPr/>
        </p:nvSpPr>
        <p:spPr>
          <a:xfrm>
            <a:off x="1756613" y="3461725"/>
            <a:ext cx="14976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IGT</a:t>
            </a:r>
            <a:endParaRPr sz="2000" b="1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765" y="1499275"/>
            <a:ext cx="1771296" cy="178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210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3"/>
          <p:cNvCxnSpPr/>
          <p:nvPr/>
        </p:nvCxnSpPr>
        <p:spPr>
          <a:xfrm>
            <a:off x="4875" y="2821713"/>
            <a:ext cx="360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3"/>
          <p:cNvSpPr txBox="1">
            <a:spLocks noGrp="1"/>
          </p:cNvSpPr>
          <p:nvPr>
            <p:ph type="body" idx="1"/>
          </p:nvPr>
        </p:nvSpPr>
        <p:spPr>
          <a:xfrm>
            <a:off x="0" y="2862924"/>
            <a:ext cx="4482000" cy="137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We develop green energy solutions that improve efficiency, reliability, and sustainability in various sectors: Water, Energy and Food.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3"/>
          <p:cNvSpPr txBox="1">
            <a:spLocks noGrp="1"/>
          </p:cNvSpPr>
          <p:nvPr>
            <p:ph type="title"/>
          </p:nvPr>
        </p:nvSpPr>
        <p:spPr>
          <a:xfrm>
            <a:off x="1044900" y="1402075"/>
            <a:ext cx="35271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Mission </a:t>
            </a: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Statement</a:t>
            </a:r>
            <a:endParaRPr dirty="0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2" y="810491"/>
            <a:ext cx="4142508" cy="37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6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>
            <a:spLocks noGrp="1"/>
          </p:cNvSpPr>
          <p:nvPr>
            <p:ph type="subTitle" idx="1"/>
          </p:nvPr>
        </p:nvSpPr>
        <p:spPr>
          <a:xfrm>
            <a:off x="4703618" y="3564525"/>
            <a:ext cx="4391891" cy="102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Creating a future full of green and sustainable energy solutions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1" name="Google Shape;171;p4"/>
          <p:cNvCxnSpPr/>
          <p:nvPr/>
        </p:nvCxnSpPr>
        <p:spPr>
          <a:xfrm>
            <a:off x="6138000" y="3564525"/>
            <a:ext cx="300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4883727" y="1713801"/>
            <a:ext cx="3893128" cy="1465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Vision </a:t>
            </a:r>
            <a:r>
              <a:rPr lang="en-US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Statement</a:t>
            </a:r>
            <a:endParaRPr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" name="Google Shape;17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9" y="389861"/>
            <a:ext cx="3231689" cy="43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63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5"/>
          <p:cNvCxnSpPr/>
          <p:nvPr/>
        </p:nvCxnSpPr>
        <p:spPr>
          <a:xfrm>
            <a:off x="713225" y="2216750"/>
            <a:ext cx="136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5"/>
          <p:cNvCxnSpPr/>
          <p:nvPr/>
        </p:nvCxnSpPr>
        <p:spPr>
          <a:xfrm>
            <a:off x="3341769" y="2216750"/>
            <a:ext cx="136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5"/>
          <p:cNvCxnSpPr/>
          <p:nvPr/>
        </p:nvCxnSpPr>
        <p:spPr>
          <a:xfrm>
            <a:off x="5966646" y="2216750"/>
            <a:ext cx="136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5"/>
          <p:cNvCxnSpPr/>
          <p:nvPr/>
        </p:nvCxnSpPr>
        <p:spPr>
          <a:xfrm>
            <a:off x="1791127" y="3862600"/>
            <a:ext cx="136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5"/>
          <p:cNvCxnSpPr/>
          <p:nvPr/>
        </p:nvCxnSpPr>
        <p:spPr>
          <a:xfrm>
            <a:off x="4438705" y="3862600"/>
            <a:ext cx="136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5"/>
          <p:cNvCxnSpPr/>
          <p:nvPr/>
        </p:nvCxnSpPr>
        <p:spPr>
          <a:xfrm>
            <a:off x="7064830" y="3862600"/>
            <a:ext cx="136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716893" y="1648600"/>
            <a:ext cx="2464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350+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 dirty="0"/>
          </a:p>
        </p:txBody>
      </p:sp>
      <p:sp>
        <p:nvSpPr>
          <p:cNvPr id="186" name="Google Shape;186;p5"/>
          <p:cNvSpPr txBox="1">
            <a:spLocks noGrp="1"/>
          </p:cNvSpPr>
          <p:nvPr>
            <p:ph type="title" idx="2"/>
          </p:nvPr>
        </p:nvSpPr>
        <p:spPr>
          <a:xfrm>
            <a:off x="716893" y="1261925"/>
            <a:ext cx="12474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</a:pPr>
            <a:r>
              <a:rPr lang="en-US" sz="28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5"/>
          <p:cNvSpPr txBox="1">
            <a:spLocks noGrp="1"/>
          </p:cNvSpPr>
          <p:nvPr>
            <p:ph type="title" idx="3"/>
          </p:nvPr>
        </p:nvSpPr>
        <p:spPr>
          <a:xfrm>
            <a:off x="3341769" y="1648600"/>
            <a:ext cx="2464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20+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Partner</a:t>
            </a:r>
            <a:endParaRPr dirty="0"/>
          </a:p>
        </p:txBody>
      </p:sp>
      <p:sp>
        <p:nvSpPr>
          <p:cNvPr id="188" name="Google Shape;188;p5"/>
          <p:cNvSpPr txBox="1">
            <a:spLocks noGrp="1"/>
          </p:cNvSpPr>
          <p:nvPr>
            <p:ph type="title" idx="4"/>
          </p:nvPr>
        </p:nvSpPr>
        <p:spPr>
          <a:xfrm>
            <a:off x="3341769" y="1261925"/>
            <a:ext cx="12474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</a:pPr>
            <a:r>
              <a:rPr lang="en-US" sz="28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5"/>
          <p:cNvSpPr txBox="1">
            <a:spLocks noGrp="1"/>
          </p:cNvSpPr>
          <p:nvPr>
            <p:ph type="title" idx="6"/>
          </p:nvPr>
        </p:nvSpPr>
        <p:spPr>
          <a:xfrm>
            <a:off x="5966646" y="1648600"/>
            <a:ext cx="2464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21+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 dirty="0"/>
          </a:p>
        </p:txBody>
      </p:sp>
      <p:sp>
        <p:nvSpPr>
          <p:cNvPr id="190" name="Google Shape;190;p5"/>
          <p:cNvSpPr txBox="1">
            <a:spLocks noGrp="1"/>
          </p:cNvSpPr>
          <p:nvPr>
            <p:ph type="title" idx="7"/>
          </p:nvPr>
        </p:nvSpPr>
        <p:spPr>
          <a:xfrm>
            <a:off x="5966646" y="1261825"/>
            <a:ext cx="12474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</a:pPr>
            <a:r>
              <a:rPr lang="en-US" sz="28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5"/>
          <p:cNvSpPr txBox="1">
            <a:spLocks noGrp="1"/>
          </p:cNvSpPr>
          <p:nvPr>
            <p:ph type="title" idx="9"/>
          </p:nvPr>
        </p:nvSpPr>
        <p:spPr>
          <a:xfrm>
            <a:off x="713225" y="3290150"/>
            <a:ext cx="246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31+ 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Awards</a:t>
            </a:r>
            <a:endParaRPr/>
          </a:p>
        </p:txBody>
      </p:sp>
      <p:sp>
        <p:nvSpPr>
          <p:cNvPr id="192" name="Google Shape;192;p5"/>
          <p:cNvSpPr txBox="1">
            <a:spLocks noGrp="1"/>
          </p:cNvSpPr>
          <p:nvPr>
            <p:ph type="title" idx="13"/>
          </p:nvPr>
        </p:nvSpPr>
        <p:spPr>
          <a:xfrm>
            <a:off x="713225" y="2909238"/>
            <a:ext cx="1248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</a:pPr>
            <a:r>
              <a:rPr lang="en-US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5"/>
          <p:cNvSpPr txBox="1">
            <a:spLocks noGrp="1"/>
          </p:cNvSpPr>
          <p:nvPr>
            <p:ph type="title" idx="15"/>
          </p:nvPr>
        </p:nvSpPr>
        <p:spPr>
          <a:xfrm>
            <a:off x="3339349" y="3290150"/>
            <a:ext cx="246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18+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Grants</a:t>
            </a:r>
            <a:endParaRPr dirty="0"/>
          </a:p>
        </p:txBody>
      </p:sp>
      <p:sp>
        <p:nvSpPr>
          <p:cNvPr id="194" name="Google Shape;194;p5"/>
          <p:cNvSpPr txBox="1">
            <a:spLocks noGrp="1"/>
          </p:cNvSpPr>
          <p:nvPr>
            <p:ph type="title" idx="16"/>
          </p:nvPr>
        </p:nvSpPr>
        <p:spPr>
          <a:xfrm>
            <a:off x="3339349" y="2909238"/>
            <a:ext cx="1248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</a:pPr>
            <a:r>
              <a:rPr lang="en-US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5"/>
          <p:cNvSpPr txBox="1">
            <a:spLocks noGrp="1"/>
          </p:cNvSpPr>
          <p:nvPr>
            <p:ph type="title" idx="18"/>
          </p:nvPr>
        </p:nvSpPr>
        <p:spPr>
          <a:xfrm>
            <a:off x="5965473" y="3290150"/>
            <a:ext cx="282523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5+ years in 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Business</a:t>
            </a:r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title" idx="19"/>
          </p:nvPr>
        </p:nvSpPr>
        <p:spPr>
          <a:xfrm>
            <a:off x="5965474" y="2909238"/>
            <a:ext cx="1248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</a:pPr>
            <a:r>
              <a:rPr lang="en-US" sz="28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272312" y="237313"/>
            <a:ext cx="77223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IGT </a:t>
            </a: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Achievements</a:t>
            </a:r>
            <a:endParaRPr dirty="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478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8"/>
          <p:cNvCxnSpPr/>
          <p:nvPr/>
        </p:nvCxnSpPr>
        <p:spPr>
          <a:xfrm>
            <a:off x="2735075" y="1872375"/>
            <a:ext cx="72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8"/>
          <p:cNvCxnSpPr/>
          <p:nvPr/>
        </p:nvCxnSpPr>
        <p:spPr>
          <a:xfrm>
            <a:off x="2767300" y="3532189"/>
            <a:ext cx="72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8"/>
          <p:cNvCxnSpPr/>
          <p:nvPr/>
        </p:nvCxnSpPr>
        <p:spPr>
          <a:xfrm>
            <a:off x="5655900" y="1934373"/>
            <a:ext cx="72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8"/>
          <p:cNvCxnSpPr/>
          <p:nvPr/>
        </p:nvCxnSpPr>
        <p:spPr>
          <a:xfrm>
            <a:off x="5688125" y="3489726"/>
            <a:ext cx="72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8"/>
          <p:cNvCxnSpPr/>
          <p:nvPr/>
        </p:nvCxnSpPr>
        <p:spPr>
          <a:xfrm rot="10800000">
            <a:off x="4572000" y="1150525"/>
            <a:ext cx="0" cy="34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1" name="Google Shape;271;p8"/>
          <p:cNvSpPr txBox="1">
            <a:spLocks noGrp="1"/>
          </p:cNvSpPr>
          <p:nvPr>
            <p:ph type="title"/>
          </p:nvPr>
        </p:nvSpPr>
        <p:spPr>
          <a:xfrm>
            <a:off x="378611" y="1483050"/>
            <a:ext cx="3114064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None/>
            </a:pPr>
            <a:r>
              <a:rPr lang="en-US" sz="1400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SOLAR SECTOR</a:t>
            </a:r>
            <a:endParaRPr sz="1400" dirty="0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8"/>
          <p:cNvSpPr txBox="1">
            <a:spLocks noGrp="1"/>
          </p:cNvSpPr>
          <p:nvPr>
            <p:ph type="subTitle" idx="1"/>
          </p:nvPr>
        </p:nvSpPr>
        <p:spPr>
          <a:xfrm>
            <a:off x="429491" y="1872375"/>
            <a:ext cx="3111488" cy="122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IGT Provides the following Solar Systems: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On-Grid | Off-Grid | Hybrid Solar System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Solar Water Pumping System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Solar Water Heater System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Residential Solar Water Heater System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Solar Heating Poultry House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Solar Dehumidifier System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8"/>
          <p:cNvSpPr txBox="1">
            <a:spLocks noGrp="1"/>
          </p:cNvSpPr>
          <p:nvPr>
            <p:ph type="title" idx="2"/>
          </p:nvPr>
        </p:nvSpPr>
        <p:spPr>
          <a:xfrm>
            <a:off x="5651324" y="1485591"/>
            <a:ext cx="3241964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Open Sans"/>
              <a:buNone/>
            </a:pPr>
            <a:r>
              <a:rPr lang="en-US" sz="1400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WATER TREATMENT SECTOR</a:t>
            </a:r>
            <a:endParaRPr sz="1400" dirty="0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8"/>
          <p:cNvSpPr txBox="1">
            <a:spLocks noGrp="1"/>
          </p:cNvSpPr>
          <p:nvPr>
            <p:ph type="subTitle" idx="3"/>
          </p:nvPr>
        </p:nvSpPr>
        <p:spPr>
          <a:xfrm>
            <a:off x="5437569" y="1972497"/>
            <a:ext cx="3581739" cy="105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Water treatment is any process that improves the quality of water to make it appropriate for a specific end-use.</a:t>
            </a:r>
          </a:p>
          <a:p>
            <a:pPr marL="0" lvl="0" indent="0" algn="just"/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IGT Provides the following Water treatment Systems: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Rainwater harvesting and drinking reuse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Grey water treatment and irrigation/household needs reuse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Wastewater treatment and irrigation reuse</a:t>
            </a:r>
            <a:endParaRPr sz="1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75" name="Google Shape;275;p8"/>
          <p:cNvSpPr txBox="1">
            <a:spLocks noGrp="1"/>
          </p:cNvSpPr>
          <p:nvPr>
            <p:ph type="title" idx="4"/>
          </p:nvPr>
        </p:nvSpPr>
        <p:spPr>
          <a:xfrm>
            <a:off x="159140" y="3085402"/>
            <a:ext cx="3381839" cy="4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buClr>
                <a:srgbClr val="548135"/>
              </a:buClr>
            </a:pPr>
            <a:r>
              <a:rPr lang="en-US" sz="1400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OPTIMA:</a:t>
            </a:r>
            <a:br>
              <a:rPr lang="en-US" sz="1400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 REVOLUTIONIZING SOLAR SYSTEM</a:t>
            </a:r>
            <a:endParaRPr sz="1400" dirty="0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8"/>
          <p:cNvSpPr txBox="1">
            <a:spLocks noGrp="1"/>
          </p:cNvSpPr>
          <p:nvPr>
            <p:ph type="subTitle" idx="5"/>
          </p:nvPr>
        </p:nvSpPr>
        <p:spPr>
          <a:xfrm>
            <a:off x="368075" y="3519729"/>
            <a:ext cx="3511198" cy="879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Optima, our advanced service, transforms the way your solar systems operate.</a:t>
            </a:r>
          </a:p>
          <a:p>
            <a:pPr marL="0" lvl="0" indent="0" algn="l"/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Experience elevated efficiency and performance with Optima's revolutionary approach to solar energy.</a:t>
            </a:r>
            <a:endParaRPr sz="1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77" name="Google Shape;277;p8"/>
          <p:cNvSpPr txBox="1">
            <a:spLocks noGrp="1"/>
          </p:cNvSpPr>
          <p:nvPr>
            <p:ph type="title" idx="6"/>
          </p:nvPr>
        </p:nvSpPr>
        <p:spPr>
          <a:xfrm>
            <a:off x="5651350" y="3168996"/>
            <a:ext cx="22968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Open Sans"/>
              <a:buNone/>
            </a:pPr>
            <a:r>
              <a:rPr lang="en-US" sz="1400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AGRICULTURE SECTOR</a:t>
            </a:r>
            <a:endParaRPr sz="1400" b="1" dirty="0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8"/>
          <p:cNvSpPr txBox="1">
            <a:spLocks noGrp="1"/>
          </p:cNvSpPr>
          <p:nvPr>
            <p:ph type="subTitle" idx="7"/>
          </p:nvPr>
        </p:nvSpPr>
        <p:spPr>
          <a:xfrm>
            <a:off x="5486880" y="3516320"/>
            <a:ext cx="3483115" cy="103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Agriculture is a primary activity which includes growing plants and rearing of livestock.</a:t>
            </a:r>
          </a:p>
          <a:p>
            <a:pPr marL="0" lvl="0" indent="0" algn="just"/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IGT Provides the following Agricultural Systems: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Aquaponics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Hydroponics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Fish Breading/Home Aquaculture System</a:t>
            </a:r>
            <a:endParaRPr sz="1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9" name="Google Shape;279;p8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000"/>
              <a:buNone/>
            </a:pPr>
            <a:r>
              <a:rPr lang="en-US" sz="30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</a:t>
            </a: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Services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0" name="Google Shape;280;p8"/>
          <p:cNvCxnSpPr/>
          <p:nvPr/>
        </p:nvCxnSpPr>
        <p:spPr>
          <a:xfrm>
            <a:off x="4572000" y="4602325"/>
            <a:ext cx="266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" name="Google Shape;281;p8"/>
          <p:cNvCxnSpPr/>
          <p:nvPr/>
        </p:nvCxnSpPr>
        <p:spPr>
          <a:xfrm>
            <a:off x="1910100" y="4602325"/>
            <a:ext cx="266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6" name="Google Shape;2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49" y="1224099"/>
            <a:ext cx="787446" cy="790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57" y="2938704"/>
            <a:ext cx="846738" cy="8360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22" y="1259617"/>
            <a:ext cx="754430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079" y="3058002"/>
            <a:ext cx="598671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61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9"/>
          <p:cNvCxnSpPr/>
          <p:nvPr/>
        </p:nvCxnSpPr>
        <p:spPr>
          <a:xfrm>
            <a:off x="2735075" y="1872375"/>
            <a:ext cx="72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5" name="Google Shape;295;p9"/>
          <p:cNvCxnSpPr/>
          <p:nvPr/>
        </p:nvCxnSpPr>
        <p:spPr>
          <a:xfrm>
            <a:off x="5655900" y="1934373"/>
            <a:ext cx="72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" name="Google Shape;297;p9"/>
          <p:cNvCxnSpPr/>
          <p:nvPr/>
        </p:nvCxnSpPr>
        <p:spPr>
          <a:xfrm flipV="1">
            <a:off x="4569506" y="1150525"/>
            <a:ext cx="2494" cy="23391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9"/>
          <p:cNvSpPr txBox="1">
            <a:spLocks noGrp="1"/>
          </p:cNvSpPr>
          <p:nvPr>
            <p:ph type="title"/>
          </p:nvPr>
        </p:nvSpPr>
        <p:spPr>
          <a:xfrm>
            <a:off x="443345" y="1483050"/>
            <a:ext cx="304933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None/>
            </a:pPr>
            <a:r>
              <a:rPr lang="en-US" sz="1400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BIOFUEL</a:t>
            </a:r>
            <a:endParaRPr sz="1400" dirty="0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9"/>
          <p:cNvSpPr txBox="1">
            <a:spLocks noGrp="1"/>
          </p:cNvSpPr>
          <p:nvPr>
            <p:ph type="subTitle" idx="1"/>
          </p:nvPr>
        </p:nvSpPr>
        <p:spPr>
          <a:xfrm>
            <a:off x="235528" y="1935887"/>
            <a:ext cx="3532908" cy="132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Biofuels are a class of renewable energy derived from living materials.</a:t>
            </a:r>
          </a:p>
          <a:p>
            <a:pPr marL="0" lvl="0" indent="0" algn="l"/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IGT Provides the following Biofuel Systems: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Biodiesel system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Algae cultivation system and Drier for Biofuel production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9"/>
          <p:cNvSpPr txBox="1">
            <a:spLocks noGrp="1"/>
          </p:cNvSpPr>
          <p:nvPr>
            <p:ph type="subTitle" idx="3"/>
          </p:nvPr>
        </p:nvSpPr>
        <p:spPr>
          <a:xfrm>
            <a:off x="5651324" y="2000526"/>
            <a:ext cx="3160165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Practical and theoretical training for practitioners in the fields of solar energy and engineering</a:t>
            </a:r>
          </a:p>
        </p:txBody>
      </p:sp>
      <p:sp>
        <p:nvSpPr>
          <p:cNvPr id="304" name="Google Shape;304;p9"/>
          <p:cNvSpPr txBox="1">
            <a:spLocks noGrp="1"/>
          </p:cNvSpPr>
          <p:nvPr>
            <p:ph type="title" idx="6"/>
          </p:nvPr>
        </p:nvSpPr>
        <p:spPr>
          <a:xfrm>
            <a:off x="5688124" y="1442200"/>
            <a:ext cx="22968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Open Sans"/>
              <a:buNone/>
            </a:pPr>
            <a:r>
              <a:rPr lang="en-US" sz="1400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VOCATIONAL TRAINING </a:t>
            </a:r>
            <a:endParaRPr sz="1400" b="1" dirty="0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9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000"/>
              <a:buNone/>
            </a:pPr>
            <a:r>
              <a:rPr lang="en-US" sz="30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</a:t>
            </a: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Services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7" name="Google Shape;307;p9"/>
          <p:cNvCxnSpPr/>
          <p:nvPr/>
        </p:nvCxnSpPr>
        <p:spPr>
          <a:xfrm>
            <a:off x="4576433" y="3489650"/>
            <a:ext cx="266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8" name="Google Shape;308;p9"/>
          <p:cNvCxnSpPr/>
          <p:nvPr/>
        </p:nvCxnSpPr>
        <p:spPr>
          <a:xfrm>
            <a:off x="1907606" y="3493961"/>
            <a:ext cx="266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1" name="Google Shape;31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437" y="1302327"/>
            <a:ext cx="674772" cy="7843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388" y="1300320"/>
            <a:ext cx="690767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11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69690-75EE-E128-79A2-DBDB68702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3" t="31239" r="29565" b="17139"/>
          <a:stretch/>
        </p:blipFill>
        <p:spPr>
          <a:xfrm>
            <a:off x="3205825" y="1026681"/>
            <a:ext cx="5873897" cy="3736150"/>
          </a:xfrm>
          <a:prstGeom prst="rect">
            <a:avLst/>
          </a:prstGeom>
        </p:spPr>
      </p:pic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272312" y="237313"/>
            <a:ext cx="8347032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Energy Situation in Deir Kanoun - Lebanon</a:t>
            </a:r>
            <a:endParaRPr dirty="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9;p9">
            <a:extLst>
              <a:ext uri="{FF2B5EF4-FFF2-40B4-BE49-F238E27FC236}">
                <a16:creationId xmlns:a16="http://schemas.microsoft.com/office/drawing/2014/main" id="{8EB52539-9363-E955-3F49-409B3ED960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278" y="1275100"/>
            <a:ext cx="3638292" cy="259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 dirty="0">
                <a:highlight>
                  <a:srgbClr val="FFFF00"/>
                </a:highlight>
                <a:latin typeface="Open Sans"/>
                <a:ea typeface="Open Sans"/>
                <a:cs typeface="Open Sans"/>
              </a:rPr>
              <a:t>15,000 Inhabitants </a:t>
            </a:r>
            <a:r>
              <a:rPr lang="en-US" sz="1200" b="1" dirty="0">
                <a:latin typeface="Open Sans"/>
                <a:ea typeface="Open Sans"/>
                <a:cs typeface="Open Sans"/>
              </a:rPr>
              <a:t>with </a:t>
            </a:r>
            <a:r>
              <a:rPr lang="en-US" sz="1200" b="1" dirty="0">
                <a:highlight>
                  <a:srgbClr val="00FF00"/>
                </a:highlight>
                <a:latin typeface="Open Sans"/>
                <a:ea typeface="Open Sans"/>
                <a:cs typeface="Open Sans"/>
              </a:rPr>
              <a:t>1150 households</a:t>
            </a:r>
            <a:r>
              <a:rPr lang="en-US" sz="1200" b="1" dirty="0">
                <a:latin typeface="Open Sans"/>
                <a:ea typeface="Open Sans"/>
                <a:cs typeface="Open Sans"/>
              </a:rPr>
              <a:t> and </a:t>
            </a:r>
            <a:r>
              <a:rPr lang="en-US" sz="1200" b="1" dirty="0">
                <a:highlight>
                  <a:srgbClr val="00FFFF"/>
                </a:highlight>
                <a:latin typeface="Open Sans"/>
                <a:ea typeface="Open Sans"/>
                <a:cs typeface="Open Sans"/>
              </a:rPr>
              <a:t>194 commercial/industrial units</a:t>
            </a:r>
          </a:p>
          <a:p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1200" b="1" dirty="0">
                <a:latin typeface="Open Sans"/>
                <a:ea typeface="Open Sans"/>
                <a:cs typeface="Open Sans"/>
              </a:rPr>
              <a:t>Three micro grids:</a:t>
            </a:r>
          </a:p>
          <a:p>
            <a:pPr marL="95250" indent="0"/>
            <a:r>
              <a:rPr lang="en-US" sz="1200" b="1" dirty="0"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1. Mouthalat Station </a:t>
            </a:r>
          </a:p>
          <a:p>
            <a:pPr marL="95250" indent="0"/>
            <a:r>
              <a:rPr lang="it-IT" sz="1200" b="1" dirty="0">
                <a:latin typeface="Open Sans"/>
                <a:ea typeface="Open Sans"/>
                <a:cs typeface="Open Sans"/>
              </a:rPr>
              <a:t>scania 600 - scania 400 - volvo 385</a:t>
            </a:r>
          </a:p>
          <a:p>
            <a:pPr marL="95250" indent="0"/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highlight>
                  <a:srgbClr val="00FFFF"/>
                </a:highlight>
                <a:latin typeface="Open Sans"/>
                <a:ea typeface="Open Sans"/>
                <a:cs typeface="Open Sans"/>
                <a:sym typeface="Open Sans"/>
              </a:rPr>
              <a:t>2. Dayaa Station</a:t>
            </a:r>
          </a:p>
          <a:p>
            <a:pPr marL="95250" indent="0"/>
            <a:r>
              <a:rPr lang="it-IT" sz="1200" b="1" dirty="0">
                <a:latin typeface="Open Sans"/>
                <a:ea typeface="Open Sans"/>
                <a:cs typeface="Open Sans"/>
              </a:rPr>
              <a:t>scania 600 - scania 400 - volvo 630</a:t>
            </a:r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endParaRPr lang="en-US" sz="1200" b="1" dirty="0">
              <a:highlight>
                <a:srgbClr val="00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highlight>
                  <a:srgbClr val="00FF00"/>
                </a:highlight>
                <a:latin typeface="Open Sans"/>
                <a:ea typeface="Open Sans"/>
                <a:cs typeface="Open Sans"/>
                <a:sym typeface="Open Sans"/>
              </a:rPr>
              <a:t>3. </a:t>
            </a:r>
            <a:r>
              <a:rPr lang="en-US" sz="1200" b="1" dirty="0" err="1">
                <a:highlight>
                  <a:srgbClr val="00FF00"/>
                </a:highlight>
                <a:latin typeface="Open Sans"/>
                <a:ea typeface="Open Sans"/>
                <a:cs typeface="Open Sans"/>
                <a:sym typeface="Open Sans"/>
              </a:rPr>
              <a:t>Thakafi</a:t>
            </a:r>
            <a:r>
              <a:rPr lang="en-US" sz="1200" b="1" dirty="0">
                <a:highlight>
                  <a:srgbClr val="00FF00"/>
                </a:highlight>
                <a:latin typeface="Open Sans"/>
                <a:ea typeface="Open Sans"/>
                <a:cs typeface="Open Sans"/>
                <a:sym typeface="Open Sans"/>
              </a:rPr>
              <a:t> Station</a:t>
            </a:r>
          </a:p>
          <a:p>
            <a:pPr marL="95250" indent="0"/>
            <a:r>
              <a:rPr lang="en-US" sz="1200" b="1" dirty="0">
                <a:latin typeface="Open Sans"/>
                <a:ea typeface="Open Sans"/>
                <a:cs typeface="Open Sans"/>
              </a:rPr>
              <a:t>scania750 - scania 275</a:t>
            </a:r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buAutoNum type="arabicPeriod"/>
            </a:pPr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9992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000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19+ Trainings</a:t>
            </a:r>
            <a:endParaRPr/>
          </a:p>
        </p:txBody>
      </p:sp>
      <p:sp>
        <p:nvSpPr>
          <p:cNvPr id="317" name="Google Shape;317;p10"/>
          <p:cNvSpPr txBox="1">
            <a:spLocks noGrp="1"/>
          </p:cNvSpPr>
          <p:nvPr>
            <p:ph type="title" idx="2"/>
          </p:nvPr>
        </p:nvSpPr>
        <p:spPr>
          <a:xfrm>
            <a:off x="672543" y="1869238"/>
            <a:ext cx="1683300" cy="46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Solar Training</a:t>
            </a:r>
            <a:br>
              <a:rPr lang="en-US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b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O&amp;M</a:t>
            </a:r>
            <a:endParaRPr sz="1400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10"/>
          <p:cNvSpPr txBox="1">
            <a:spLocks noGrp="1"/>
          </p:cNvSpPr>
          <p:nvPr>
            <p:ph type="title" idx="3"/>
          </p:nvPr>
        </p:nvSpPr>
        <p:spPr>
          <a:xfrm>
            <a:off x="3731037" y="1869238"/>
            <a:ext cx="16824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Solar Training</a:t>
            </a:r>
            <a:endParaRPr/>
          </a:p>
        </p:txBody>
      </p:sp>
      <p:sp>
        <p:nvSpPr>
          <p:cNvPr id="319" name="Google Shape;319;p10"/>
          <p:cNvSpPr txBox="1">
            <a:spLocks noGrp="1"/>
          </p:cNvSpPr>
          <p:nvPr>
            <p:ph type="title" idx="5"/>
          </p:nvPr>
        </p:nvSpPr>
        <p:spPr>
          <a:xfrm>
            <a:off x="6618687" y="1726693"/>
            <a:ext cx="2510549" cy="65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Domestic Wastewater Treatment System</a:t>
            </a:r>
            <a:br>
              <a:rPr lang="en-US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b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O&amp;M</a:t>
            </a:r>
            <a:endParaRPr/>
          </a:p>
        </p:txBody>
      </p:sp>
      <p:sp>
        <p:nvSpPr>
          <p:cNvPr id="320" name="Google Shape;320;p10"/>
          <p:cNvSpPr txBox="1">
            <a:spLocks noGrp="1"/>
          </p:cNvSpPr>
          <p:nvPr>
            <p:ph type="title" idx="7"/>
          </p:nvPr>
        </p:nvSpPr>
        <p:spPr>
          <a:xfrm>
            <a:off x="438467" y="3448138"/>
            <a:ext cx="2151452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Solid Waste Management Training</a:t>
            </a:r>
            <a:endParaRPr/>
          </a:p>
        </p:txBody>
      </p:sp>
      <p:sp>
        <p:nvSpPr>
          <p:cNvPr id="321" name="Google Shape;321;p10"/>
          <p:cNvSpPr txBox="1">
            <a:spLocks noGrp="1"/>
          </p:cNvSpPr>
          <p:nvPr>
            <p:ph type="title" idx="9"/>
          </p:nvPr>
        </p:nvSpPr>
        <p:spPr>
          <a:xfrm>
            <a:off x="3635121" y="3448138"/>
            <a:ext cx="1875106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Agro-food Training</a:t>
            </a:r>
            <a:endParaRPr/>
          </a:p>
        </p:txBody>
      </p:sp>
      <p:sp>
        <p:nvSpPr>
          <p:cNvPr id="322" name="Google Shape;322;p10"/>
          <p:cNvSpPr txBox="1">
            <a:spLocks noGrp="1"/>
          </p:cNvSpPr>
          <p:nvPr>
            <p:ph type="title" idx="14"/>
          </p:nvPr>
        </p:nvSpPr>
        <p:spPr>
          <a:xfrm>
            <a:off x="6878337" y="3448138"/>
            <a:ext cx="1991251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Plumbing Training</a:t>
            </a:r>
            <a:endParaRPr/>
          </a:p>
        </p:txBody>
      </p:sp>
      <p:cxnSp>
        <p:nvCxnSpPr>
          <p:cNvPr id="323" name="Google Shape;323;p10"/>
          <p:cNvCxnSpPr/>
          <p:nvPr/>
        </p:nvCxnSpPr>
        <p:spPr>
          <a:xfrm>
            <a:off x="2653875" y="2052838"/>
            <a:ext cx="94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10"/>
          <p:cNvCxnSpPr/>
          <p:nvPr/>
        </p:nvCxnSpPr>
        <p:spPr>
          <a:xfrm>
            <a:off x="5542000" y="2052838"/>
            <a:ext cx="94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" name="Google Shape;325;p10"/>
          <p:cNvCxnSpPr/>
          <p:nvPr/>
        </p:nvCxnSpPr>
        <p:spPr>
          <a:xfrm>
            <a:off x="2654312" y="3631738"/>
            <a:ext cx="94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" name="Google Shape;326;p10"/>
          <p:cNvCxnSpPr/>
          <p:nvPr/>
        </p:nvCxnSpPr>
        <p:spPr>
          <a:xfrm>
            <a:off x="5542437" y="3631738"/>
            <a:ext cx="94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7" name="Google Shape;3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018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6"/>
          <p:cNvCxnSpPr>
            <a:stCxn id="204" idx="6"/>
            <a:endCxn id="205" idx="3"/>
          </p:cNvCxnSpPr>
          <p:nvPr/>
        </p:nvCxnSpPr>
        <p:spPr>
          <a:xfrm>
            <a:off x="2420799" y="2758781"/>
            <a:ext cx="3007500" cy="1105200"/>
          </a:xfrm>
          <a:prstGeom prst="bentConnector3">
            <a:avLst>
              <a:gd name="adj1" fmla="val 107598"/>
            </a:avLst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6"/>
          <p:cNvCxnSpPr>
            <a:stCxn id="204" idx="6"/>
            <a:endCxn id="207" idx="3"/>
          </p:cNvCxnSpPr>
          <p:nvPr/>
        </p:nvCxnSpPr>
        <p:spPr>
          <a:xfrm rot="10800000" flipH="1">
            <a:off x="2420799" y="1653581"/>
            <a:ext cx="3007500" cy="1105200"/>
          </a:xfrm>
          <a:prstGeom prst="bentConnector3">
            <a:avLst>
              <a:gd name="adj1" fmla="val 107598"/>
            </a:avLst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6"/>
          <p:cNvCxnSpPr/>
          <p:nvPr/>
        </p:nvCxnSpPr>
        <p:spPr>
          <a:xfrm rot="10800000" flipH="1">
            <a:off x="5428205" y="1113476"/>
            <a:ext cx="692100" cy="540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6"/>
          <p:cNvCxnSpPr/>
          <p:nvPr/>
        </p:nvCxnSpPr>
        <p:spPr>
          <a:xfrm>
            <a:off x="5428205" y="1653476"/>
            <a:ext cx="692100" cy="522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6"/>
          <p:cNvCxnSpPr/>
          <p:nvPr/>
        </p:nvCxnSpPr>
        <p:spPr>
          <a:xfrm rot="10800000" flipH="1">
            <a:off x="5428200" y="3323984"/>
            <a:ext cx="692100" cy="540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6"/>
          <p:cNvCxnSpPr/>
          <p:nvPr/>
        </p:nvCxnSpPr>
        <p:spPr>
          <a:xfrm>
            <a:off x="5428200" y="3863984"/>
            <a:ext cx="692100" cy="540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6"/>
          <p:cNvSpPr/>
          <p:nvPr/>
        </p:nvSpPr>
        <p:spPr>
          <a:xfrm>
            <a:off x="6226130" y="927366"/>
            <a:ext cx="2479889" cy="37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Research &amp; Development</a:t>
            </a:r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3455420" y="1465075"/>
            <a:ext cx="1972800" cy="37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IT Department</a:t>
            </a:r>
            <a:endParaRPr sz="18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812184" y="2570373"/>
            <a:ext cx="1396200" cy="37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CEO</a:t>
            </a: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2215299" y="2656031"/>
            <a:ext cx="205500" cy="205500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3455413" y="3602675"/>
            <a:ext cx="1972800" cy="52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Marketing Department</a:t>
            </a:r>
            <a:endParaRPr sz="18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6226130" y="1987676"/>
            <a:ext cx="2479889" cy="37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Industrial</a:t>
            </a:r>
            <a:endParaRPr/>
          </a:p>
        </p:txBody>
      </p:sp>
      <p:sp>
        <p:nvSpPr>
          <p:cNvPr id="216" name="Google Shape;216;p6"/>
          <p:cNvSpPr/>
          <p:nvPr/>
        </p:nvSpPr>
        <p:spPr>
          <a:xfrm>
            <a:off x="6226130" y="3135583"/>
            <a:ext cx="2479889" cy="37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/>
          </a:p>
        </p:txBody>
      </p:sp>
      <p:sp>
        <p:nvSpPr>
          <p:cNvPr id="217" name="Google Shape;217;p6"/>
          <p:cNvSpPr/>
          <p:nvPr/>
        </p:nvSpPr>
        <p:spPr>
          <a:xfrm>
            <a:off x="6226129" y="4215584"/>
            <a:ext cx="2571507" cy="37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Branding &amp; Communication</a:t>
            </a:r>
            <a:endParaRPr/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" y="2104149"/>
            <a:ext cx="1302639" cy="13092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7;p5"/>
          <p:cNvSpPr txBox="1">
            <a:spLocks/>
          </p:cNvSpPr>
          <p:nvPr/>
        </p:nvSpPr>
        <p:spPr>
          <a:xfrm>
            <a:off x="272312" y="237313"/>
            <a:ext cx="77223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548135"/>
              </a:buClr>
              <a:buSzPts val="2500"/>
            </a:pPr>
            <a:r>
              <a:rPr lang="en-US" sz="3000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IGT </a:t>
            </a:r>
            <a:r>
              <a:rPr lang="en-US" sz="3000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Departments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3071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05C7F6D6-FD2C-BA1C-A0B7-21CF26F4F07B}"/>
              </a:ext>
            </a:extLst>
          </p:cNvPr>
          <p:cNvSpPr/>
          <p:nvPr/>
        </p:nvSpPr>
        <p:spPr>
          <a:xfrm>
            <a:off x="776967" y="1970198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artial Circle 19">
            <a:extLst>
              <a:ext uri="{FF2B5EF4-FFF2-40B4-BE49-F238E27FC236}">
                <a16:creationId xmlns:a16="http://schemas.microsoft.com/office/drawing/2014/main" id="{57495030-29B7-275E-046A-9983F99594B3}"/>
              </a:ext>
            </a:extLst>
          </p:cNvPr>
          <p:cNvSpPr/>
          <p:nvPr/>
        </p:nvSpPr>
        <p:spPr>
          <a:xfrm rot="10800000">
            <a:off x="790254" y="1970195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83C97B4B-4AC2-9F6E-D2BA-86F93925E4A0}"/>
              </a:ext>
            </a:extLst>
          </p:cNvPr>
          <p:cNvSpPr/>
          <p:nvPr/>
        </p:nvSpPr>
        <p:spPr>
          <a:xfrm>
            <a:off x="990407" y="1754993"/>
            <a:ext cx="124073" cy="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tial Circle 9">
            <a:extLst>
              <a:ext uri="{FF2B5EF4-FFF2-40B4-BE49-F238E27FC236}">
                <a16:creationId xmlns:a16="http://schemas.microsoft.com/office/drawing/2014/main" id="{4F846C59-B3D3-190A-5B53-CB2964C9BB70}"/>
              </a:ext>
            </a:extLst>
          </p:cNvPr>
          <p:cNvSpPr/>
          <p:nvPr/>
        </p:nvSpPr>
        <p:spPr>
          <a:xfrm rot="10800000">
            <a:off x="4179228" y="497403"/>
            <a:ext cx="869214" cy="869214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tial Circle 8">
            <a:extLst>
              <a:ext uri="{FF2B5EF4-FFF2-40B4-BE49-F238E27FC236}">
                <a16:creationId xmlns:a16="http://schemas.microsoft.com/office/drawing/2014/main" id="{9A8F6D9D-DD97-9F69-EC1F-9419B7BBDD19}"/>
              </a:ext>
            </a:extLst>
          </p:cNvPr>
          <p:cNvSpPr/>
          <p:nvPr/>
        </p:nvSpPr>
        <p:spPr>
          <a:xfrm>
            <a:off x="4159020" y="497412"/>
            <a:ext cx="869214" cy="869214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3A23E-7FBE-6525-10C4-9224D8A305E5}"/>
              </a:ext>
            </a:extLst>
          </p:cNvPr>
          <p:cNvSpPr/>
          <p:nvPr/>
        </p:nvSpPr>
        <p:spPr>
          <a:xfrm>
            <a:off x="4498451" y="286515"/>
            <a:ext cx="206769" cy="1259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6FEB31-78BA-6734-D545-EFFF953788C7}"/>
              </a:ext>
            </a:extLst>
          </p:cNvPr>
          <p:cNvSpPr/>
          <p:nvPr/>
        </p:nvSpPr>
        <p:spPr>
          <a:xfrm>
            <a:off x="4249338" y="571949"/>
            <a:ext cx="713489" cy="7134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99F55D-6945-4CE1-1998-8A9F4B989714}"/>
              </a:ext>
            </a:extLst>
          </p:cNvPr>
          <p:cNvSpPr/>
          <p:nvPr/>
        </p:nvSpPr>
        <p:spPr>
          <a:xfrm>
            <a:off x="4278143" y="605246"/>
            <a:ext cx="654827" cy="65482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r="5400000" sx="116000" sy="116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A0231F-902B-A859-F93F-DE956331ABB5}"/>
              </a:ext>
            </a:extLst>
          </p:cNvPr>
          <p:cNvSpPr/>
          <p:nvPr/>
        </p:nvSpPr>
        <p:spPr>
          <a:xfrm>
            <a:off x="831475" y="2018771"/>
            <a:ext cx="445944" cy="44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640BF6-5EF2-4236-28F9-CCC562498E0B}"/>
              </a:ext>
            </a:extLst>
          </p:cNvPr>
          <p:cNvSpPr/>
          <p:nvPr/>
        </p:nvSpPr>
        <p:spPr>
          <a:xfrm>
            <a:off x="849400" y="2039678"/>
            <a:ext cx="409278" cy="40927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r="5400000" sx="116000" sy="116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361781D-F26F-B06E-A82B-ADEC4F5BA77E}"/>
              </a:ext>
            </a:extLst>
          </p:cNvPr>
          <p:cNvSpPr/>
          <p:nvPr/>
        </p:nvSpPr>
        <p:spPr>
          <a:xfrm>
            <a:off x="5485881" y="1863529"/>
            <a:ext cx="124073" cy="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Partial Circle 291">
            <a:extLst>
              <a:ext uri="{FF2B5EF4-FFF2-40B4-BE49-F238E27FC236}">
                <a16:creationId xmlns:a16="http://schemas.microsoft.com/office/drawing/2014/main" id="{F6F49C5A-27DE-9E74-6D7E-E865AC7CE392}"/>
              </a:ext>
            </a:extLst>
          </p:cNvPr>
          <p:cNvSpPr/>
          <p:nvPr/>
        </p:nvSpPr>
        <p:spPr>
          <a:xfrm rot="10800000">
            <a:off x="1990948" y="1970195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Partial Circle 292">
            <a:extLst>
              <a:ext uri="{FF2B5EF4-FFF2-40B4-BE49-F238E27FC236}">
                <a16:creationId xmlns:a16="http://schemas.microsoft.com/office/drawing/2014/main" id="{8ABE6AFE-2A34-80B3-E116-C270E8E7C13C}"/>
              </a:ext>
            </a:extLst>
          </p:cNvPr>
          <p:cNvSpPr/>
          <p:nvPr/>
        </p:nvSpPr>
        <p:spPr>
          <a:xfrm>
            <a:off x="1977661" y="1970198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7D076BD1-2E40-53AC-A77D-1181AFD9F525}"/>
              </a:ext>
            </a:extLst>
          </p:cNvPr>
          <p:cNvSpPr/>
          <p:nvPr/>
        </p:nvSpPr>
        <p:spPr>
          <a:xfrm>
            <a:off x="2181365" y="1861071"/>
            <a:ext cx="124073" cy="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EA29011F-FC93-9082-C667-503A4C060942}"/>
              </a:ext>
            </a:extLst>
          </p:cNvPr>
          <p:cNvSpPr/>
          <p:nvPr/>
        </p:nvSpPr>
        <p:spPr>
          <a:xfrm>
            <a:off x="2032169" y="2018771"/>
            <a:ext cx="445944" cy="44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D9D94873-101E-1607-F413-03A0CF38EF82}"/>
              </a:ext>
            </a:extLst>
          </p:cNvPr>
          <p:cNvSpPr/>
          <p:nvPr/>
        </p:nvSpPr>
        <p:spPr>
          <a:xfrm>
            <a:off x="2050094" y="2039678"/>
            <a:ext cx="409278" cy="40927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r="5400000" sx="116000" sy="116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Partial Circle 296">
            <a:extLst>
              <a:ext uri="{FF2B5EF4-FFF2-40B4-BE49-F238E27FC236}">
                <a16:creationId xmlns:a16="http://schemas.microsoft.com/office/drawing/2014/main" id="{6CAD9D5E-21C3-C104-38A7-8CEFDF904AF5}"/>
              </a:ext>
            </a:extLst>
          </p:cNvPr>
          <p:cNvSpPr/>
          <p:nvPr/>
        </p:nvSpPr>
        <p:spPr>
          <a:xfrm rot="10800000">
            <a:off x="3084507" y="3465175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Partial Circle 297">
            <a:extLst>
              <a:ext uri="{FF2B5EF4-FFF2-40B4-BE49-F238E27FC236}">
                <a16:creationId xmlns:a16="http://schemas.microsoft.com/office/drawing/2014/main" id="{121F05E2-2227-C2BB-AEE3-C639856429C3}"/>
              </a:ext>
            </a:extLst>
          </p:cNvPr>
          <p:cNvSpPr/>
          <p:nvPr/>
        </p:nvSpPr>
        <p:spPr>
          <a:xfrm>
            <a:off x="3071220" y="3465178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6E6E02D6-5D22-AE6A-3095-2DA4FAAEC14F}"/>
              </a:ext>
            </a:extLst>
          </p:cNvPr>
          <p:cNvSpPr/>
          <p:nvPr/>
        </p:nvSpPr>
        <p:spPr>
          <a:xfrm>
            <a:off x="3283095" y="3362978"/>
            <a:ext cx="124073" cy="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A404A03-484E-B876-66F3-B97E0F2A8A97}"/>
              </a:ext>
            </a:extLst>
          </p:cNvPr>
          <p:cNvSpPr/>
          <p:nvPr/>
        </p:nvSpPr>
        <p:spPr>
          <a:xfrm>
            <a:off x="3125728" y="3520678"/>
            <a:ext cx="445944" cy="44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Partial Circle 301">
            <a:extLst>
              <a:ext uri="{FF2B5EF4-FFF2-40B4-BE49-F238E27FC236}">
                <a16:creationId xmlns:a16="http://schemas.microsoft.com/office/drawing/2014/main" id="{A800AC22-7629-7149-6FEF-C6CF6F4A2004}"/>
              </a:ext>
            </a:extLst>
          </p:cNvPr>
          <p:cNvSpPr/>
          <p:nvPr/>
        </p:nvSpPr>
        <p:spPr>
          <a:xfrm rot="10800000">
            <a:off x="1960026" y="3472102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Partial Circle 302">
            <a:extLst>
              <a:ext uri="{FF2B5EF4-FFF2-40B4-BE49-F238E27FC236}">
                <a16:creationId xmlns:a16="http://schemas.microsoft.com/office/drawing/2014/main" id="{20D7ABE0-9A09-FCA3-C34A-333417EF8701}"/>
              </a:ext>
            </a:extLst>
          </p:cNvPr>
          <p:cNvSpPr/>
          <p:nvPr/>
        </p:nvSpPr>
        <p:spPr>
          <a:xfrm>
            <a:off x="1946739" y="3472105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D5B6ED23-1E6D-085A-171D-A0A9262EFB44}"/>
              </a:ext>
            </a:extLst>
          </p:cNvPr>
          <p:cNvSpPr/>
          <p:nvPr/>
        </p:nvSpPr>
        <p:spPr>
          <a:xfrm>
            <a:off x="2158614" y="3362978"/>
            <a:ext cx="124073" cy="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EB820647-CAEE-BCF1-E888-E56AB1FE1450}"/>
              </a:ext>
            </a:extLst>
          </p:cNvPr>
          <p:cNvSpPr/>
          <p:nvPr/>
        </p:nvSpPr>
        <p:spPr>
          <a:xfrm>
            <a:off x="2001247" y="3520678"/>
            <a:ext cx="445944" cy="44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3D9AB2F2-FAD8-FE04-80F7-699A3B186833}"/>
              </a:ext>
            </a:extLst>
          </p:cNvPr>
          <p:cNvSpPr/>
          <p:nvPr/>
        </p:nvSpPr>
        <p:spPr>
          <a:xfrm>
            <a:off x="2019172" y="3541585"/>
            <a:ext cx="409278" cy="40927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r="5400000" sx="116000" sy="116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Partial Circle 306">
            <a:extLst>
              <a:ext uri="{FF2B5EF4-FFF2-40B4-BE49-F238E27FC236}">
                <a16:creationId xmlns:a16="http://schemas.microsoft.com/office/drawing/2014/main" id="{8B6EA375-6424-13E8-AF82-4F998143EF7B}"/>
              </a:ext>
            </a:extLst>
          </p:cNvPr>
          <p:cNvSpPr/>
          <p:nvPr/>
        </p:nvSpPr>
        <p:spPr>
          <a:xfrm rot="10800000">
            <a:off x="860296" y="3472102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Partial Circle 307">
            <a:extLst>
              <a:ext uri="{FF2B5EF4-FFF2-40B4-BE49-F238E27FC236}">
                <a16:creationId xmlns:a16="http://schemas.microsoft.com/office/drawing/2014/main" id="{6BC9F599-E2E0-5BEB-36B2-734CEF389D21}"/>
              </a:ext>
            </a:extLst>
          </p:cNvPr>
          <p:cNvSpPr/>
          <p:nvPr/>
        </p:nvSpPr>
        <p:spPr>
          <a:xfrm>
            <a:off x="847009" y="3472105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4EF7DF3-27A3-3F33-290D-64C12F41AFD3}"/>
              </a:ext>
            </a:extLst>
          </p:cNvPr>
          <p:cNvSpPr/>
          <p:nvPr/>
        </p:nvSpPr>
        <p:spPr>
          <a:xfrm>
            <a:off x="1058884" y="3362978"/>
            <a:ext cx="124073" cy="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8EB4EEE4-4CB7-341D-DFDE-F829D41C3698}"/>
              </a:ext>
            </a:extLst>
          </p:cNvPr>
          <p:cNvSpPr/>
          <p:nvPr/>
        </p:nvSpPr>
        <p:spPr>
          <a:xfrm>
            <a:off x="901517" y="3520678"/>
            <a:ext cx="445944" cy="44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89CA4571-BF31-74C3-30F5-0CE26ACE3EF3}"/>
              </a:ext>
            </a:extLst>
          </p:cNvPr>
          <p:cNvSpPr/>
          <p:nvPr/>
        </p:nvSpPr>
        <p:spPr>
          <a:xfrm>
            <a:off x="919442" y="3541585"/>
            <a:ext cx="409278" cy="409278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r="5400000" sx="116000" sy="116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Partial Circle 319">
            <a:extLst>
              <a:ext uri="{FF2B5EF4-FFF2-40B4-BE49-F238E27FC236}">
                <a16:creationId xmlns:a16="http://schemas.microsoft.com/office/drawing/2014/main" id="{D250B6A3-2FD1-2375-9E4F-BBE4E0D8DADF}"/>
              </a:ext>
            </a:extLst>
          </p:cNvPr>
          <p:cNvSpPr/>
          <p:nvPr/>
        </p:nvSpPr>
        <p:spPr>
          <a:xfrm rot="10800000">
            <a:off x="5319058" y="2014055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Partial Circle 320">
            <a:extLst>
              <a:ext uri="{FF2B5EF4-FFF2-40B4-BE49-F238E27FC236}">
                <a16:creationId xmlns:a16="http://schemas.microsoft.com/office/drawing/2014/main" id="{2BD34E68-E747-51AF-83D8-3E62A68EB354}"/>
              </a:ext>
            </a:extLst>
          </p:cNvPr>
          <p:cNvSpPr/>
          <p:nvPr/>
        </p:nvSpPr>
        <p:spPr>
          <a:xfrm>
            <a:off x="5305771" y="2014058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BC6ED546-668E-8A43-E98D-280709FFE297}"/>
              </a:ext>
            </a:extLst>
          </p:cNvPr>
          <p:cNvSpPr/>
          <p:nvPr/>
        </p:nvSpPr>
        <p:spPr>
          <a:xfrm>
            <a:off x="5517646" y="1904931"/>
            <a:ext cx="124073" cy="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C53B67DC-CA97-93F1-9239-2A9E516A0C63}"/>
              </a:ext>
            </a:extLst>
          </p:cNvPr>
          <p:cNvSpPr/>
          <p:nvPr/>
        </p:nvSpPr>
        <p:spPr>
          <a:xfrm>
            <a:off x="5360279" y="2062631"/>
            <a:ext cx="445944" cy="44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23B1B56-7A6C-8AFB-6E91-6A344568CAF5}"/>
              </a:ext>
            </a:extLst>
          </p:cNvPr>
          <p:cNvSpPr/>
          <p:nvPr/>
        </p:nvSpPr>
        <p:spPr>
          <a:xfrm>
            <a:off x="5378204" y="2083538"/>
            <a:ext cx="409278" cy="409278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r="5400000" sx="116000" sy="116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Partial Circle 324">
            <a:extLst>
              <a:ext uri="{FF2B5EF4-FFF2-40B4-BE49-F238E27FC236}">
                <a16:creationId xmlns:a16="http://schemas.microsoft.com/office/drawing/2014/main" id="{15D40CEF-9449-AEBB-79E3-428FA6499F91}"/>
              </a:ext>
            </a:extLst>
          </p:cNvPr>
          <p:cNvSpPr/>
          <p:nvPr/>
        </p:nvSpPr>
        <p:spPr>
          <a:xfrm rot="10800000">
            <a:off x="4280152" y="2014055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Partial Circle 325">
            <a:extLst>
              <a:ext uri="{FF2B5EF4-FFF2-40B4-BE49-F238E27FC236}">
                <a16:creationId xmlns:a16="http://schemas.microsoft.com/office/drawing/2014/main" id="{12E9DAA7-5F50-A5F0-6D5F-D1A1C22DF5D7}"/>
              </a:ext>
            </a:extLst>
          </p:cNvPr>
          <p:cNvSpPr/>
          <p:nvPr/>
        </p:nvSpPr>
        <p:spPr>
          <a:xfrm>
            <a:off x="4266865" y="2014058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D41532F-5773-6ED9-C131-DA5AFA2A8056}"/>
              </a:ext>
            </a:extLst>
          </p:cNvPr>
          <p:cNvSpPr/>
          <p:nvPr/>
        </p:nvSpPr>
        <p:spPr>
          <a:xfrm>
            <a:off x="4478740" y="1904931"/>
            <a:ext cx="124073" cy="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74A86A75-0365-16B1-DC21-8987693AD6A6}"/>
              </a:ext>
            </a:extLst>
          </p:cNvPr>
          <p:cNvSpPr/>
          <p:nvPr/>
        </p:nvSpPr>
        <p:spPr>
          <a:xfrm>
            <a:off x="4321373" y="2062631"/>
            <a:ext cx="445944" cy="44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38425117-30B7-E143-56D1-33D4578B9908}"/>
              </a:ext>
            </a:extLst>
          </p:cNvPr>
          <p:cNvSpPr/>
          <p:nvPr/>
        </p:nvSpPr>
        <p:spPr>
          <a:xfrm>
            <a:off x="4339298" y="2083538"/>
            <a:ext cx="409278" cy="409278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r="5400000" sx="116000" sy="116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Partial Circle 329">
            <a:extLst>
              <a:ext uri="{FF2B5EF4-FFF2-40B4-BE49-F238E27FC236}">
                <a16:creationId xmlns:a16="http://schemas.microsoft.com/office/drawing/2014/main" id="{67B34651-0D43-E2F2-B5BD-FC26EAB7BD01}"/>
              </a:ext>
            </a:extLst>
          </p:cNvPr>
          <p:cNvSpPr/>
          <p:nvPr/>
        </p:nvSpPr>
        <p:spPr>
          <a:xfrm rot="10800000">
            <a:off x="7891000" y="2016700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Partial Circle 330">
            <a:extLst>
              <a:ext uri="{FF2B5EF4-FFF2-40B4-BE49-F238E27FC236}">
                <a16:creationId xmlns:a16="http://schemas.microsoft.com/office/drawing/2014/main" id="{43EC9BD7-6C63-45EE-6AE9-425359AFC7F1}"/>
              </a:ext>
            </a:extLst>
          </p:cNvPr>
          <p:cNvSpPr/>
          <p:nvPr/>
        </p:nvSpPr>
        <p:spPr>
          <a:xfrm>
            <a:off x="7870786" y="2016703"/>
            <a:ext cx="543275" cy="543275"/>
          </a:xfrm>
          <a:prstGeom prst="pie">
            <a:avLst>
              <a:gd name="adj1" fmla="val 5362842"/>
              <a:gd name="adj2" fmla="val 16200000"/>
            </a:avLst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F163BE31-311D-DF00-5FCC-AE55F1896F4D}"/>
              </a:ext>
            </a:extLst>
          </p:cNvPr>
          <p:cNvSpPr/>
          <p:nvPr/>
        </p:nvSpPr>
        <p:spPr>
          <a:xfrm>
            <a:off x="8089588" y="1907576"/>
            <a:ext cx="124073" cy="75594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8000">
                <a:srgbClr val="FFFFFF"/>
              </a:gs>
              <a:gs pos="13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A51B8F21-9580-2F90-553C-008864A85142}"/>
              </a:ext>
            </a:extLst>
          </p:cNvPr>
          <p:cNvSpPr/>
          <p:nvPr/>
        </p:nvSpPr>
        <p:spPr>
          <a:xfrm>
            <a:off x="7932221" y="2065276"/>
            <a:ext cx="445944" cy="44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D821CC95-E598-5AE6-7642-AB669F8068AB}"/>
              </a:ext>
            </a:extLst>
          </p:cNvPr>
          <p:cNvSpPr/>
          <p:nvPr/>
        </p:nvSpPr>
        <p:spPr>
          <a:xfrm>
            <a:off x="7950146" y="2086183"/>
            <a:ext cx="409278" cy="409278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r="5400000" sx="116000" sy="116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BDE442F7-4C73-90E3-9ABB-571742FF57BC}"/>
              </a:ext>
            </a:extLst>
          </p:cNvPr>
          <p:cNvSpPr txBox="1"/>
          <p:nvPr/>
        </p:nvSpPr>
        <p:spPr>
          <a:xfrm>
            <a:off x="3752282" y="1503264"/>
            <a:ext cx="173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Founder &amp; CEO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07F18395-D926-770A-4FF6-DC371910A99F}"/>
              </a:ext>
            </a:extLst>
          </p:cNvPr>
          <p:cNvSpPr txBox="1"/>
          <p:nvPr/>
        </p:nvSpPr>
        <p:spPr>
          <a:xfrm>
            <a:off x="3757708" y="1385431"/>
            <a:ext cx="173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Dr. </a:t>
            </a:r>
            <a:r>
              <a:rPr lang="en-US" sz="800" b="1" dirty="0" err="1"/>
              <a:t>Haytham</a:t>
            </a:r>
            <a:r>
              <a:rPr lang="en-US" sz="800" b="1" dirty="0"/>
              <a:t> M. </a:t>
            </a:r>
            <a:r>
              <a:rPr lang="en-US" sz="800" b="1" dirty="0" err="1"/>
              <a:t>Dbouk</a:t>
            </a:r>
            <a:endParaRPr lang="en-US" sz="800" b="1" dirty="0"/>
          </a:p>
        </p:txBody>
      </p:sp>
      <p:cxnSp>
        <p:nvCxnSpPr>
          <p:cNvPr id="347" name="Google Shape;313;p37">
            <a:extLst>
              <a:ext uri="{FF2B5EF4-FFF2-40B4-BE49-F238E27FC236}">
                <a16:creationId xmlns:a16="http://schemas.microsoft.com/office/drawing/2014/main" id="{1AF26036-B2D0-6DE6-070D-00D7B1C591A6}"/>
              </a:ext>
            </a:extLst>
          </p:cNvPr>
          <p:cNvCxnSpPr>
            <a:cxnSpLocks/>
          </p:cNvCxnSpPr>
          <p:nvPr/>
        </p:nvCxnSpPr>
        <p:spPr>
          <a:xfrm>
            <a:off x="1135261" y="3161989"/>
            <a:ext cx="2217590" cy="233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0283A3A4-CB88-EEC0-4CE0-3DA718A0C038}"/>
              </a:ext>
            </a:extLst>
          </p:cNvPr>
          <p:cNvSpPr/>
          <p:nvPr/>
        </p:nvSpPr>
        <p:spPr>
          <a:xfrm>
            <a:off x="2190230" y="3141811"/>
            <a:ext cx="60045" cy="60045"/>
          </a:xfrm>
          <a:prstGeom prst="ellipse">
            <a:avLst/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1C05A222-C893-F0E9-D4B3-3363F2A924FD}"/>
              </a:ext>
            </a:extLst>
          </p:cNvPr>
          <p:cNvSpPr txBox="1"/>
          <p:nvPr/>
        </p:nvSpPr>
        <p:spPr>
          <a:xfrm>
            <a:off x="540575" y="2716190"/>
            <a:ext cx="1040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COO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D3ED6D28-E83F-FF53-8AB4-0564FFE418F6}"/>
              </a:ext>
            </a:extLst>
          </p:cNvPr>
          <p:cNvSpPr txBox="1"/>
          <p:nvPr/>
        </p:nvSpPr>
        <p:spPr>
          <a:xfrm>
            <a:off x="546162" y="2557507"/>
            <a:ext cx="1040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/>
              <a:t>Mounji</a:t>
            </a:r>
            <a:r>
              <a:rPr lang="en-US" sz="800" b="1" dirty="0"/>
              <a:t> </a:t>
            </a:r>
            <a:r>
              <a:rPr lang="en-US" sz="800" b="1" dirty="0" err="1"/>
              <a:t>Dbouk</a:t>
            </a:r>
            <a:endParaRPr lang="en-US" sz="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47AEA99B-21BE-0C08-ABE7-FC4840676D16}"/>
              </a:ext>
            </a:extLst>
          </p:cNvPr>
          <p:cNvSpPr txBox="1"/>
          <p:nvPr/>
        </p:nvSpPr>
        <p:spPr>
          <a:xfrm>
            <a:off x="1538355" y="2711688"/>
            <a:ext cx="14306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Implementation’s Manager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AF2F704-12A0-19B1-A208-4FB663787282}"/>
              </a:ext>
            </a:extLst>
          </p:cNvPr>
          <p:cNvSpPr txBox="1"/>
          <p:nvPr/>
        </p:nvSpPr>
        <p:spPr>
          <a:xfrm>
            <a:off x="1570171" y="2566639"/>
            <a:ext cx="13524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/>
              <a:t>Abd</a:t>
            </a:r>
            <a:r>
              <a:rPr lang="en-US" sz="800" b="1" dirty="0"/>
              <a:t> el-</a:t>
            </a:r>
            <a:r>
              <a:rPr lang="en-US" sz="800" b="1" dirty="0" err="1"/>
              <a:t>Raouf</a:t>
            </a:r>
            <a:r>
              <a:rPr lang="en-US" sz="800" b="1" dirty="0"/>
              <a:t> Dbouk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8F8D671-158B-A75C-FDA1-DDA772E73D2C}"/>
              </a:ext>
            </a:extLst>
          </p:cNvPr>
          <p:cNvSpPr txBox="1"/>
          <p:nvPr/>
        </p:nvSpPr>
        <p:spPr>
          <a:xfrm>
            <a:off x="3875441" y="2776654"/>
            <a:ext cx="1330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R&amp;D </a:t>
            </a:r>
          </a:p>
          <a:p>
            <a:pPr algn="ctr"/>
            <a:r>
              <a:rPr lang="en-US" sz="800" dirty="0"/>
              <a:t>Agricultural Engineer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6DA89AAF-3C4B-1308-33C8-9557DC134797}"/>
              </a:ext>
            </a:extLst>
          </p:cNvPr>
          <p:cNvSpPr txBox="1"/>
          <p:nvPr/>
        </p:nvSpPr>
        <p:spPr>
          <a:xfrm>
            <a:off x="4028328" y="2672812"/>
            <a:ext cx="1040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Layal Attieh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F55C88B-D150-AB6D-A027-618EE971DA58}"/>
              </a:ext>
            </a:extLst>
          </p:cNvPr>
          <p:cNvSpPr txBox="1"/>
          <p:nvPr/>
        </p:nvSpPr>
        <p:spPr>
          <a:xfrm>
            <a:off x="5070464" y="2771351"/>
            <a:ext cx="104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R&amp;D </a:t>
            </a:r>
          </a:p>
          <a:p>
            <a:pPr algn="ctr"/>
            <a:r>
              <a:rPr lang="en-US" sz="800" dirty="0"/>
              <a:t>Electrical Engineer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E4971698-0398-BD61-31C4-F32A43DF8E83}"/>
              </a:ext>
            </a:extLst>
          </p:cNvPr>
          <p:cNvSpPr txBox="1"/>
          <p:nvPr/>
        </p:nvSpPr>
        <p:spPr>
          <a:xfrm>
            <a:off x="5068962" y="2666756"/>
            <a:ext cx="1040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Nour Dbouk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37FA8327-557D-B3B2-DC14-C6DAAAB73460}"/>
              </a:ext>
            </a:extLst>
          </p:cNvPr>
          <p:cNvSpPr txBox="1"/>
          <p:nvPr/>
        </p:nvSpPr>
        <p:spPr>
          <a:xfrm>
            <a:off x="508873" y="4244302"/>
            <a:ext cx="1224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Maintenance Manager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3FE74037-A3D4-BBCD-EC65-6700FFD6C772}"/>
              </a:ext>
            </a:extLst>
          </p:cNvPr>
          <p:cNvSpPr txBox="1"/>
          <p:nvPr/>
        </p:nvSpPr>
        <p:spPr>
          <a:xfrm>
            <a:off x="607074" y="4101583"/>
            <a:ext cx="1040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Hassan </a:t>
            </a:r>
            <a:r>
              <a:rPr lang="en-US" sz="800" b="1" dirty="0" err="1"/>
              <a:t>Hatoum</a:t>
            </a:r>
            <a:endParaRPr lang="en-US" sz="800" b="1" dirty="0"/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CB5FC506-8C38-D68B-C9D5-4FE57C11C4E2}"/>
              </a:ext>
            </a:extLst>
          </p:cNvPr>
          <p:cNvSpPr txBox="1"/>
          <p:nvPr/>
        </p:nvSpPr>
        <p:spPr>
          <a:xfrm>
            <a:off x="1576317" y="4243462"/>
            <a:ext cx="1279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Implementation Team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B2D52959-7DB2-7874-E8C1-816B25732E99}"/>
              </a:ext>
            </a:extLst>
          </p:cNvPr>
          <p:cNvSpPr txBox="1"/>
          <p:nvPr/>
        </p:nvSpPr>
        <p:spPr>
          <a:xfrm>
            <a:off x="1700597" y="4114919"/>
            <a:ext cx="1040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Fayez </a:t>
            </a:r>
            <a:r>
              <a:rPr lang="en-US" sz="800" b="1" dirty="0" err="1"/>
              <a:t>Hatoum</a:t>
            </a:r>
            <a:endParaRPr lang="en-US" sz="800" b="1" dirty="0"/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4798F2D-7425-0A8D-8CC4-63B7462A1DDD}"/>
              </a:ext>
            </a:extLst>
          </p:cNvPr>
          <p:cNvSpPr txBox="1"/>
          <p:nvPr/>
        </p:nvSpPr>
        <p:spPr>
          <a:xfrm>
            <a:off x="2732077" y="4242438"/>
            <a:ext cx="1224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Implementation Team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DDF6354A-2A8A-2CCB-18A5-0D55E5919B63}"/>
              </a:ext>
            </a:extLst>
          </p:cNvPr>
          <p:cNvSpPr txBox="1"/>
          <p:nvPr/>
        </p:nvSpPr>
        <p:spPr>
          <a:xfrm>
            <a:off x="2762500" y="4128255"/>
            <a:ext cx="11636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/>
              <a:t>Hadi</a:t>
            </a:r>
            <a:r>
              <a:rPr lang="en-US" sz="800" b="1" dirty="0"/>
              <a:t> Dbouk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CA838B9D-8D1E-D7BD-F5B8-A924223E5955}"/>
              </a:ext>
            </a:extLst>
          </p:cNvPr>
          <p:cNvSpPr txBox="1"/>
          <p:nvPr/>
        </p:nvSpPr>
        <p:spPr>
          <a:xfrm>
            <a:off x="7568131" y="2724458"/>
            <a:ext cx="1181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Branding &amp; Marketing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2DFB5CF5-3F95-8F50-29DA-FB3697A6701F}"/>
              </a:ext>
            </a:extLst>
          </p:cNvPr>
          <p:cNvSpPr txBox="1"/>
          <p:nvPr/>
        </p:nvSpPr>
        <p:spPr>
          <a:xfrm>
            <a:off x="7638782" y="2595915"/>
            <a:ext cx="1040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VOID LTD</a:t>
            </a:r>
          </a:p>
        </p:txBody>
      </p:sp>
      <p:cxnSp>
        <p:nvCxnSpPr>
          <p:cNvPr id="382" name="Google Shape;313;p37">
            <a:extLst>
              <a:ext uri="{FF2B5EF4-FFF2-40B4-BE49-F238E27FC236}">
                <a16:creationId xmlns:a16="http://schemas.microsoft.com/office/drawing/2014/main" id="{163878AF-375B-B7AE-0250-60CC882134D2}"/>
              </a:ext>
            </a:extLst>
          </p:cNvPr>
          <p:cNvCxnSpPr>
            <a:cxnSpLocks/>
          </p:cNvCxnSpPr>
          <p:nvPr/>
        </p:nvCxnSpPr>
        <p:spPr>
          <a:xfrm>
            <a:off x="1058884" y="1786892"/>
            <a:ext cx="7073928" cy="426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Oval 382">
            <a:extLst>
              <a:ext uri="{FF2B5EF4-FFF2-40B4-BE49-F238E27FC236}">
                <a16:creationId xmlns:a16="http://schemas.microsoft.com/office/drawing/2014/main" id="{2B394B58-15AB-A7FF-9423-F262E639D83F}"/>
              </a:ext>
            </a:extLst>
          </p:cNvPr>
          <p:cNvSpPr/>
          <p:nvPr/>
        </p:nvSpPr>
        <p:spPr>
          <a:xfrm>
            <a:off x="4581151" y="1783656"/>
            <a:ext cx="60045" cy="60045"/>
          </a:xfrm>
          <a:prstGeom prst="ellipse">
            <a:avLst/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D4A87B5-11B5-51C5-701D-B63FDE5644C2}"/>
              </a:ext>
            </a:extLst>
          </p:cNvPr>
          <p:cNvSpPr/>
          <p:nvPr/>
        </p:nvSpPr>
        <p:spPr>
          <a:xfrm>
            <a:off x="2226474" y="1769450"/>
            <a:ext cx="60045" cy="60045"/>
          </a:xfrm>
          <a:prstGeom prst="ellipse">
            <a:avLst/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6702FB87-7D1C-C40E-E12E-4C6665FD165D}"/>
              </a:ext>
            </a:extLst>
          </p:cNvPr>
          <p:cNvSpPr/>
          <p:nvPr/>
        </p:nvSpPr>
        <p:spPr>
          <a:xfrm>
            <a:off x="1023525" y="1761591"/>
            <a:ext cx="60045" cy="60045"/>
          </a:xfrm>
          <a:prstGeom prst="ellipse">
            <a:avLst/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421E30FB-BE89-EB5E-54EC-7A4EDA678AF0}"/>
              </a:ext>
            </a:extLst>
          </p:cNvPr>
          <p:cNvSpPr/>
          <p:nvPr/>
        </p:nvSpPr>
        <p:spPr>
          <a:xfrm>
            <a:off x="8115829" y="1804040"/>
            <a:ext cx="60045" cy="60045"/>
          </a:xfrm>
          <a:prstGeom prst="ellipse">
            <a:avLst/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AF61E673-6072-841D-E1E4-FA1BDACC4FAF}"/>
              </a:ext>
            </a:extLst>
          </p:cNvPr>
          <p:cNvSpPr/>
          <p:nvPr/>
        </p:nvSpPr>
        <p:spPr>
          <a:xfrm>
            <a:off x="5521345" y="1788619"/>
            <a:ext cx="60045" cy="60045"/>
          </a:xfrm>
          <a:prstGeom prst="ellipse">
            <a:avLst/>
          </a:prstGeom>
          <a:gradFill>
            <a:gsLst>
              <a:gs pos="0">
                <a:srgbClr val="2CA354"/>
              </a:gs>
              <a:gs pos="100000">
                <a:srgbClr val="68D57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197;p5"/>
          <p:cNvSpPr txBox="1">
            <a:spLocks/>
          </p:cNvSpPr>
          <p:nvPr/>
        </p:nvSpPr>
        <p:spPr>
          <a:xfrm>
            <a:off x="272312" y="237313"/>
            <a:ext cx="77223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548135"/>
              </a:buClr>
              <a:buSzPts val="2500"/>
            </a:pPr>
            <a:r>
              <a:rPr lang="en-US" sz="3000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3000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Masterminds</a:t>
            </a:r>
            <a:endParaRPr lang="en-US" sz="3000" dirty="0"/>
          </a:p>
        </p:txBody>
      </p:sp>
      <p:pic>
        <p:nvPicPr>
          <p:cNvPr id="97" name="Google Shape;238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3D9AB2F2-FAD8-FE04-80F7-699A3B186833}"/>
              </a:ext>
            </a:extLst>
          </p:cNvPr>
          <p:cNvSpPr/>
          <p:nvPr/>
        </p:nvSpPr>
        <p:spPr>
          <a:xfrm>
            <a:off x="3147139" y="3549366"/>
            <a:ext cx="409278" cy="40927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r="5400000" sx="116000" sy="116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28822" r="33490" b="49360"/>
          <a:stretch/>
        </p:blipFill>
        <p:spPr>
          <a:xfrm>
            <a:off x="3161624" y="3547365"/>
            <a:ext cx="381097" cy="4023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6269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000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19+ Trainings</a:t>
            </a:r>
            <a:endParaRPr/>
          </a:p>
        </p:txBody>
      </p:sp>
      <p:pic>
        <p:nvPicPr>
          <p:cNvPr id="333" name="Google Shape;333;p11" descr="May be an image of ‎text that says '‎شعر امی AGRO-FOOD AGRO TRAINING collaboration between IGT &amp; Sheghel Emeh Innovating Green Technology 71 511 859‎'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9193" y="1319643"/>
            <a:ext cx="2752850" cy="305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170" y="1319642"/>
            <a:ext cx="2911103" cy="305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0217" y="1319642"/>
            <a:ext cx="2823205" cy="305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4109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2" descr="May be an image of 1 person and text that says 'GOSOLAR! 1 Innovating Green Technology 71 511 859'"/>
          <p:cNvPicPr preferRelativeResize="0"/>
          <p:nvPr/>
        </p:nvPicPr>
        <p:blipFill rotWithShape="1">
          <a:blip r:embed="rId3">
            <a:alphaModFix/>
          </a:blip>
          <a:srcRect l="13931" t="23073" r="12057" b="18934"/>
          <a:stretch/>
        </p:blipFill>
        <p:spPr>
          <a:xfrm>
            <a:off x="4710545" y="741060"/>
            <a:ext cx="3803509" cy="366137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784"/>
              </a:srgbClr>
            </a:outerShdw>
          </a:effectLst>
        </p:spPr>
      </p:pic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720000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12"/>
          <p:cNvSpPr txBox="1">
            <a:spLocks noGrp="1"/>
          </p:cNvSpPr>
          <p:nvPr>
            <p:ph type="subTitle" idx="1"/>
          </p:nvPr>
        </p:nvSpPr>
        <p:spPr>
          <a:xfrm>
            <a:off x="720000" y="1102475"/>
            <a:ext cx="53205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 dirty="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50+ Hybrid Solar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 dirty="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System Implementation</a:t>
            </a:r>
            <a:endParaRPr dirty="0"/>
          </a:p>
        </p:txBody>
      </p:sp>
      <p:sp>
        <p:nvSpPr>
          <p:cNvPr id="344" name="Google Shape;344;p12"/>
          <p:cNvSpPr txBox="1"/>
          <p:nvPr/>
        </p:nvSpPr>
        <p:spPr>
          <a:xfrm>
            <a:off x="723463" y="1885951"/>
            <a:ext cx="37203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Lebanon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Beirut, Chwaifet, Sour, Saida, Tripoli…</a:t>
            </a:r>
            <a:endParaRPr/>
          </a:p>
        </p:txBody>
      </p:sp>
      <p:sp>
        <p:nvSpPr>
          <p:cNvPr id="345" name="Google Shape;345;p12"/>
          <p:cNvSpPr txBox="1"/>
          <p:nvPr/>
        </p:nvSpPr>
        <p:spPr>
          <a:xfrm>
            <a:off x="761563" y="2810206"/>
            <a:ext cx="37203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Egypt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Regwa, Fayoum</a:t>
            </a:r>
            <a:endParaRPr/>
          </a:p>
        </p:txBody>
      </p:sp>
      <p:sp>
        <p:nvSpPr>
          <p:cNvPr id="346" name="Google Shape;346;p12"/>
          <p:cNvSpPr txBox="1"/>
          <p:nvPr/>
        </p:nvSpPr>
        <p:spPr>
          <a:xfrm>
            <a:off x="761563" y="3734461"/>
            <a:ext cx="2321073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Customized your need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Served you everywhere</a:t>
            </a:r>
            <a:endParaRPr/>
          </a:p>
        </p:txBody>
      </p:sp>
      <p:pic>
        <p:nvPicPr>
          <p:cNvPr id="347" name="Google Shape;34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10911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745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"/>
          <p:cNvSpPr txBox="1">
            <a:spLocks noGrp="1"/>
          </p:cNvSpPr>
          <p:nvPr>
            <p:ph type="title"/>
          </p:nvPr>
        </p:nvSpPr>
        <p:spPr>
          <a:xfrm>
            <a:off x="5735784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1"/>
          </p:nvPr>
        </p:nvSpPr>
        <p:spPr>
          <a:xfrm>
            <a:off x="3463639" y="1102474"/>
            <a:ext cx="48564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IGT Biodiesel Revolution</a:t>
            </a:r>
            <a:endParaRPr/>
          </a:p>
        </p:txBody>
      </p:sp>
      <p:sp>
        <p:nvSpPr>
          <p:cNvPr id="354" name="Google Shape;354;p13"/>
          <p:cNvSpPr txBox="1"/>
          <p:nvPr/>
        </p:nvSpPr>
        <p:spPr>
          <a:xfrm>
            <a:off x="4599712" y="1879380"/>
            <a:ext cx="37203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Lebanon</a:t>
            </a:r>
            <a:endParaRPr/>
          </a:p>
        </p:txBody>
      </p:sp>
      <p:sp>
        <p:nvSpPr>
          <p:cNvPr id="355" name="Google Shape;355;p13"/>
          <p:cNvSpPr txBox="1"/>
          <p:nvPr/>
        </p:nvSpPr>
        <p:spPr>
          <a:xfrm>
            <a:off x="4599712" y="2806921"/>
            <a:ext cx="37203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Production of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Biodiesel &amp; Glycerin</a:t>
            </a:r>
            <a:endParaRPr/>
          </a:p>
        </p:txBody>
      </p:sp>
      <p:pic>
        <p:nvPicPr>
          <p:cNvPr id="357" name="Google Shape;3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HP\Desktop\biodiesel processor design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8" b="6034"/>
          <a:stretch/>
        </p:blipFill>
        <p:spPr bwMode="auto">
          <a:xfrm>
            <a:off x="603308" y="860734"/>
            <a:ext cx="4716837" cy="37389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0518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4" descr="May be an image of outdoors and text that says 'Innovating Green Technology 71 511 859'"/>
          <p:cNvPicPr preferRelativeResize="0"/>
          <p:nvPr/>
        </p:nvPicPr>
        <p:blipFill rotWithShape="1">
          <a:blip r:embed="rId3">
            <a:alphaModFix/>
          </a:blip>
          <a:srcRect b="18136"/>
          <a:stretch/>
        </p:blipFill>
        <p:spPr>
          <a:xfrm>
            <a:off x="4572000" y="801078"/>
            <a:ext cx="4094620" cy="354134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363" name="Google Shape;363;p14"/>
          <p:cNvSpPr txBox="1">
            <a:spLocks noGrp="1"/>
          </p:cNvSpPr>
          <p:nvPr>
            <p:ph type="title"/>
          </p:nvPr>
        </p:nvSpPr>
        <p:spPr>
          <a:xfrm>
            <a:off x="720000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14"/>
          <p:cNvSpPr txBox="1">
            <a:spLocks noGrp="1"/>
          </p:cNvSpPr>
          <p:nvPr>
            <p:ph type="subTitle" idx="1"/>
          </p:nvPr>
        </p:nvSpPr>
        <p:spPr>
          <a:xfrm>
            <a:off x="720000" y="1102475"/>
            <a:ext cx="53205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20+ Solar Water Heater System</a:t>
            </a:r>
            <a:endParaRPr/>
          </a:p>
        </p:txBody>
      </p:sp>
      <p:sp>
        <p:nvSpPr>
          <p:cNvPr id="365" name="Google Shape;365;p14"/>
          <p:cNvSpPr txBox="1"/>
          <p:nvPr/>
        </p:nvSpPr>
        <p:spPr>
          <a:xfrm>
            <a:off x="720000" y="1879380"/>
            <a:ext cx="28163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Lebanon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Beirut, Chwaifet, Naqoura…</a:t>
            </a:r>
            <a:endParaRPr/>
          </a:p>
        </p:txBody>
      </p:sp>
      <p:sp>
        <p:nvSpPr>
          <p:cNvPr id="366" name="Google Shape;366;p14"/>
          <p:cNvSpPr txBox="1"/>
          <p:nvPr/>
        </p:nvSpPr>
        <p:spPr>
          <a:xfrm>
            <a:off x="720000" y="2806921"/>
            <a:ext cx="19296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Hot water need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Industrial need</a:t>
            </a:r>
            <a:endParaRPr/>
          </a:p>
        </p:txBody>
      </p:sp>
      <p:pic>
        <p:nvPicPr>
          <p:cNvPr id="367" name="Google Shape;36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021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880" y="1024773"/>
            <a:ext cx="3730412" cy="30939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373" name="Google Shape;373;p15"/>
          <p:cNvSpPr txBox="1">
            <a:spLocks noGrp="1"/>
          </p:cNvSpPr>
          <p:nvPr>
            <p:ph type="title"/>
          </p:nvPr>
        </p:nvSpPr>
        <p:spPr>
          <a:xfrm>
            <a:off x="5735784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15"/>
          <p:cNvSpPr txBox="1">
            <a:spLocks noGrp="1"/>
          </p:cNvSpPr>
          <p:nvPr>
            <p:ph type="subTitle" idx="1"/>
          </p:nvPr>
        </p:nvSpPr>
        <p:spPr>
          <a:xfrm>
            <a:off x="3463639" y="1102474"/>
            <a:ext cx="48564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25+ PRO-Shield</a:t>
            </a:r>
            <a:endParaRPr/>
          </a:p>
        </p:txBody>
      </p:sp>
      <p:sp>
        <p:nvSpPr>
          <p:cNvPr id="375" name="Google Shape;375;p15"/>
          <p:cNvSpPr txBox="1"/>
          <p:nvPr/>
        </p:nvSpPr>
        <p:spPr>
          <a:xfrm>
            <a:off x="4599712" y="2343150"/>
            <a:ext cx="37203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 (2) Patents in 2017</a:t>
            </a:r>
            <a:endParaRPr/>
          </a:p>
        </p:txBody>
      </p:sp>
      <p:pic>
        <p:nvPicPr>
          <p:cNvPr id="376" name="Google Shape;37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52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350" y="871040"/>
            <a:ext cx="3780260" cy="340141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382" name="Google Shape;382;p16"/>
          <p:cNvSpPr txBox="1">
            <a:spLocks noGrp="1"/>
          </p:cNvSpPr>
          <p:nvPr>
            <p:ph type="title"/>
          </p:nvPr>
        </p:nvSpPr>
        <p:spPr>
          <a:xfrm>
            <a:off x="720000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16"/>
          <p:cNvSpPr txBox="1">
            <a:spLocks noGrp="1"/>
          </p:cNvSpPr>
          <p:nvPr>
            <p:ph type="subTitle" idx="1"/>
          </p:nvPr>
        </p:nvSpPr>
        <p:spPr>
          <a:xfrm>
            <a:off x="720000" y="1102475"/>
            <a:ext cx="53205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 dirty="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5+ Solar Heated Poultry House 	</a:t>
            </a:r>
            <a:endParaRPr dirty="0"/>
          </a:p>
        </p:txBody>
      </p:sp>
      <p:sp>
        <p:nvSpPr>
          <p:cNvPr id="384" name="Google Shape;384;p16"/>
          <p:cNvSpPr txBox="1"/>
          <p:nvPr/>
        </p:nvSpPr>
        <p:spPr>
          <a:xfrm>
            <a:off x="723463" y="1892447"/>
            <a:ext cx="120231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Lebanon</a:t>
            </a:r>
            <a:endParaRPr/>
          </a:p>
        </p:txBody>
      </p:sp>
      <p:sp>
        <p:nvSpPr>
          <p:cNvPr id="385" name="Google Shape;385;p16"/>
          <p:cNvSpPr txBox="1"/>
          <p:nvPr/>
        </p:nvSpPr>
        <p:spPr>
          <a:xfrm>
            <a:off x="720000" y="3203151"/>
            <a:ext cx="4094620" cy="67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Boosting poultry house productivity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Maximizing poultry house efficiency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Making this sector flexible and more efficient</a:t>
            </a:r>
            <a:endParaRPr/>
          </a:p>
        </p:txBody>
      </p:sp>
      <p:sp>
        <p:nvSpPr>
          <p:cNvPr id="386" name="Google Shape;386;p16"/>
          <p:cNvSpPr txBox="1"/>
          <p:nvPr/>
        </p:nvSpPr>
        <p:spPr>
          <a:xfrm>
            <a:off x="720000" y="2433499"/>
            <a:ext cx="17114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Egypt</a:t>
            </a:r>
            <a:endParaRPr/>
          </a:p>
        </p:txBody>
      </p:sp>
      <p:pic>
        <p:nvPicPr>
          <p:cNvPr id="387" name="Google Shape;38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20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190" y="964622"/>
            <a:ext cx="3928918" cy="321425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393" name="Google Shape;393;p17"/>
          <p:cNvSpPr txBox="1">
            <a:spLocks noGrp="1"/>
          </p:cNvSpPr>
          <p:nvPr>
            <p:ph type="title"/>
          </p:nvPr>
        </p:nvSpPr>
        <p:spPr>
          <a:xfrm>
            <a:off x="5735784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17"/>
          <p:cNvSpPr txBox="1">
            <a:spLocks noGrp="1"/>
          </p:cNvSpPr>
          <p:nvPr>
            <p:ph type="subTitle" idx="1"/>
          </p:nvPr>
        </p:nvSpPr>
        <p:spPr>
          <a:xfrm>
            <a:off x="3463639" y="1102474"/>
            <a:ext cx="48564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6+ IGT Bio-filter</a:t>
            </a:r>
            <a:endParaRPr/>
          </a:p>
        </p:txBody>
      </p:sp>
      <p:sp>
        <p:nvSpPr>
          <p:cNvPr id="395" name="Google Shape;395;p17"/>
          <p:cNvSpPr txBox="1"/>
          <p:nvPr/>
        </p:nvSpPr>
        <p:spPr>
          <a:xfrm>
            <a:off x="6979665" y="2114550"/>
            <a:ext cx="13404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Lebanon</a:t>
            </a:r>
            <a:endParaRPr/>
          </a:p>
        </p:txBody>
      </p:sp>
      <p:sp>
        <p:nvSpPr>
          <p:cNvPr id="396" name="Google Shape;396;p17"/>
          <p:cNvSpPr txBox="1"/>
          <p:nvPr/>
        </p:nvSpPr>
        <p:spPr>
          <a:xfrm>
            <a:off x="4727430" y="2962586"/>
            <a:ext cx="35926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Customized for your household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Lifetime, No need to change </a:t>
            </a:r>
            <a:endParaRPr/>
          </a:p>
        </p:txBody>
      </p:sp>
      <p:pic>
        <p:nvPicPr>
          <p:cNvPr id="397" name="Google Shape;39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550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272312" y="237313"/>
            <a:ext cx="8347032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Energy Situation in Deir Kanoun - Lebanon</a:t>
            </a:r>
            <a:endParaRPr dirty="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3BB059-E1C7-484F-E69E-3C0276F7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122" y="1115517"/>
            <a:ext cx="4384623" cy="3288467"/>
          </a:xfrm>
          <a:prstGeom prst="rect">
            <a:avLst/>
          </a:prstGeom>
        </p:spPr>
      </p:pic>
      <p:sp>
        <p:nvSpPr>
          <p:cNvPr id="6" name="Google Shape;299;p9">
            <a:extLst>
              <a:ext uri="{FF2B5EF4-FFF2-40B4-BE49-F238E27FC236}">
                <a16:creationId xmlns:a16="http://schemas.microsoft.com/office/drawing/2014/main" id="{CCA4C1F9-D951-6B9C-F8AE-A4424002A6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277" y="1275100"/>
            <a:ext cx="4650129" cy="259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 dirty="0">
                <a:latin typeface="Open Sans"/>
                <a:ea typeface="Open Sans"/>
                <a:cs typeface="Open Sans"/>
              </a:rPr>
              <a:t>Three Solar farms:</a:t>
            </a:r>
          </a:p>
          <a:p>
            <a:pPr marL="95250" indent="0"/>
            <a:r>
              <a:rPr lang="en-US" sz="1200" b="1" dirty="0"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1. Solar Water pumping connected to Mouthalat Station </a:t>
            </a:r>
          </a:p>
          <a:p>
            <a:pPr marL="95250" indent="0"/>
            <a:r>
              <a:rPr lang="en-US" sz="1200" b="1" dirty="0">
                <a:latin typeface="Open Sans"/>
                <a:ea typeface="Open Sans"/>
                <a:cs typeface="Open Sans"/>
              </a:rPr>
              <a:t>130 Kw solar water pumping farm</a:t>
            </a:r>
          </a:p>
          <a:p>
            <a:pPr marL="95250" indent="0"/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highlight>
                  <a:srgbClr val="00FFFF"/>
                </a:highlight>
                <a:latin typeface="Open Sans"/>
                <a:ea typeface="Open Sans"/>
                <a:cs typeface="Open Sans"/>
                <a:sym typeface="Open Sans"/>
              </a:rPr>
              <a:t>2. On-grid Solar Farm connected to Dayaa Station</a:t>
            </a:r>
          </a:p>
          <a:p>
            <a:pPr marL="95250" indent="0"/>
            <a:r>
              <a:rPr lang="en-US" sz="1200" b="1" dirty="0">
                <a:latin typeface="Open Sans"/>
                <a:ea typeface="Open Sans"/>
                <a:cs typeface="Open Sans"/>
              </a:rPr>
              <a:t>430 Kw On-grid solar farm</a:t>
            </a:r>
          </a:p>
          <a:p>
            <a:pPr marL="95250" indent="0"/>
            <a:endParaRPr lang="en-US" sz="1200" b="1" dirty="0">
              <a:highlight>
                <a:srgbClr val="00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highlight>
                  <a:srgbClr val="00FF00"/>
                </a:highlight>
                <a:latin typeface="Open Sans"/>
                <a:ea typeface="Open Sans"/>
                <a:cs typeface="Open Sans"/>
                <a:sym typeface="Open Sans"/>
              </a:rPr>
              <a:t>3. Solar Water pumping connected to </a:t>
            </a:r>
            <a:r>
              <a:rPr lang="en-US" sz="1200" b="1" dirty="0" err="1">
                <a:highlight>
                  <a:srgbClr val="00FF00"/>
                </a:highlight>
                <a:latin typeface="Open Sans"/>
                <a:ea typeface="Open Sans"/>
                <a:cs typeface="Open Sans"/>
                <a:sym typeface="Open Sans"/>
              </a:rPr>
              <a:t>Thakafi</a:t>
            </a:r>
            <a:r>
              <a:rPr lang="en-US" sz="1200" b="1" dirty="0">
                <a:highlight>
                  <a:srgbClr val="00FF00"/>
                </a:highlight>
                <a:latin typeface="Open Sans"/>
                <a:ea typeface="Open Sans"/>
                <a:cs typeface="Open Sans"/>
                <a:sym typeface="Open Sans"/>
              </a:rPr>
              <a:t> Station</a:t>
            </a:r>
          </a:p>
          <a:p>
            <a:pPr marL="95250" indent="0"/>
            <a:r>
              <a:rPr lang="en-US" sz="1200" b="1" dirty="0">
                <a:latin typeface="Open Sans"/>
                <a:ea typeface="Open Sans"/>
                <a:cs typeface="Open Sans"/>
              </a:rPr>
              <a:t>180 Kw solar water pumping farm</a:t>
            </a:r>
          </a:p>
          <a:p>
            <a:pPr marL="95250" indent="0"/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latin typeface="Open Sans"/>
                <a:ea typeface="Open Sans"/>
                <a:cs typeface="Open Sans"/>
                <a:sym typeface="Open Sans"/>
              </a:rPr>
              <a:t>This is on-top of </a:t>
            </a:r>
            <a:r>
              <a:rPr lang="en-US" sz="1200" b="1" dirty="0"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550 Rooftop solar systems</a:t>
            </a:r>
          </a:p>
        </p:txBody>
      </p:sp>
    </p:spTree>
    <p:extLst>
      <p:ext uri="{BB962C8B-B14F-4D97-AF65-F5344CB8AC3E}">
        <p14:creationId xmlns:p14="http://schemas.microsoft.com/office/powerpoint/2010/main" val="3585796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006171"/>
            <a:ext cx="3780261" cy="313115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403" name="Google Shape;403;p18"/>
          <p:cNvSpPr txBox="1">
            <a:spLocks noGrp="1"/>
          </p:cNvSpPr>
          <p:nvPr>
            <p:ph type="title"/>
          </p:nvPr>
        </p:nvSpPr>
        <p:spPr>
          <a:xfrm>
            <a:off x="720000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18"/>
          <p:cNvSpPr txBox="1">
            <a:spLocks noGrp="1"/>
          </p:cNvSpPr>
          <p:nvPr>
            <p:ph type="subTitle" idx="1"/>
          </p:nvPr>
        </p:nvSpPr>
        <p:spPr>
          <a:xfrm>
            <a:off x="720000" y="1102475"/>
            <a:ext cx="53205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 dirty="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15+ Fish Breeding System</a:t>
            </a:r>
            <a:endParaRPr dirty="0"/>
          </a:p>
        </p:txBody>
      </p:sp>
      <p:sp>
        <p:nvSpPr>
          <p:cNvPr id="405" name="Google Shape;405;p18"/>
          <p:cNvSpPr txBox="1"/>
          <p:nvPr/>
        </p:nvSpPr>
        <p:spPr>
          <a:xfrm>
            <a:off x="730390" y="2152813"/>
            <a:ext cx="17218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Lebanon</a:t>
            </a:r>
            <a:endParaRPr/>
          </a:p>
        </p:txBody>
      </p:sp>
      <p:sp>
        <p:nvSpPr>
          <p:cNvPr id="406" name="Google Shape;406;p18"/>
          <p:cNvSpPr txBox="1"/>
          <p:nvPr/>
        </p:nvSpPr>
        <p:spPr>
          <a:xfrm>
            <a:off x="720000" y="3203151"/>
            <a:ext cx="2986175" cy="67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Customized for your household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An additional source of income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Cover your protein need</a:t>
            </a:r>
            <a:endParaRPr/>
          </a:p>
        </p:txBody>
      </p:sp>
      <p:pic>
        <p:nvPicPr>
          <p:cNvPr id="407" name="Google Shape;40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245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203" y="1046721"/>
            <a:ext cx="3841797" cy="305005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413" name="Google Shape;413;p19"/>
          <p:cNvSpPr txBox="1">
            <a:spLocks noGrp="1"/>
          </p:cNvSpPr>
          <p:nvPr>
            <p:ph type="title"/>
          </p:nvPr>
        </p:nvSpPr>
        <p:spPr>
          <a:xfrm>
            <a:off x="5735784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19"/>
          <p:cNvSpPr txBox="1">
            <a:spLocks noGrp="1"/>
          </p:cNvSpPr>
          <p:nvPr>
            <p:ph type="subTitle" idx="1"/>
          </p:nvPr>
        </p:nvSpPr>
        <p:spPr>
          <a:xfrm>
            <a:off x="3463639" y="1102474"/>
            <a:ext cx="48564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3+ Hydroponics System</a:t>
            </a:r>
            <a:endParaRPr/>
          </a:p>
        </p:txBody>
      </p:sp>
      <p:sp>
        <p:nvSpPr>
          <p:cNvPr id="415" name="Google Shape;415;p19"/>
          <p:cNvSpPr txBox="1"/>
          <p:nvPr/>
        </p:nvSpPr>
        <p:spPr>
          <a:xfrm>
            <a:off x="6979665" y="2114550"/>
            <a:ext cx="13404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Lebanon</a:t>
            </a:r>
            <a:endParaRPr/>
          </a:p>
        </p:txBody>
      </p:sp>
      <p:sp>
        <p:nvSpPr>
          <p:cNvPr id="416" name="Google Shape;416;p19"/>
          <p:cNvSpPr txBox="1"/>
          <p:nvPr/>
        </p:nvSpPr>
        <p:spPr>
          <a:xfrm>
            <a:off x="4727430" y="2962585"/>
            <a:ext cx="3592664" cy="9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Minimize chemical usage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Assure food security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Optimize water usage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 boost smart farming</a:t>
            </a:r>
            <a:endParaRPr/>
          </a:p>
        </p:txBody>
      </p:sp>
      <p:pic>
        <p:nvPicPr>
          <p:cNvPr id="417" name="Google Shape;41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4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008532"/>
            <a:ext cx="3549966" cy="31264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720000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20"/>
          <p:cNvSpPr txBox="1">
            <a:spLocks noGrp="1"/>
          </p:cNvSpPr>
          <p:nvPr>
            <p:ph type="subTitle" idx="1"/>
          </p:nvPr>
        </p:nvSpPr>
        <p:spPr>
          <a:xfrm>
            <a:off x="720000" y="1102475"/>
            <a:ext cx="53205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7+ Aquaponics System</a:t>
            </a:r>
            <a:endParaRPr/>
          </a:p>
        </p:txBody>
      </p:sp>
      <p:sp>
        <p:nvSpPr>
          <p:cNvPr id="425" name="Google Shape;425;p20"/>
          <p:cNvSpPr txBox="1"/>
          <p:nvPr/>
        </p:nvSpPr>
        <p:spPr>
          <a:xfrm>
            <a:off x="723463" y="1892447"/>
            <a:ext cx="120231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Lebanon</a:t>
            </a:r>
            <a:endParaRPr/>
          </a:p>
        </p:txBody>
      </p:sp>
      <p:sp>
        <p:nvSpPr>
          <p:cNvPr id="426" name="Google Shape;426;p20"/>
          <p:cNvSpPr txBox="1"/>
          <p:nvPr/>
        </p:nvSpPr>
        <p:spPr>
          <a:xfrm>
            <a:off x="720000" y="3203151"/>
            <a:ext cx="4094620" cy="837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Boost your yield productivity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Optimize space usage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Fully automated, No labor needed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No soil needed</a:t>
            </a:r>
            <a:endParaRPr/>
          </a:p>
        </p:txBody>
      </p:sp>
      <p:sp>
        <p:nvSpPr>
          <p:cNvPr id="427" name="Google Shape;427;p20"/>
          <p:cNvSpPr txBox="1"/>
          <p:nvPr/>
        </p:nvSpPr>
        <p:spPr>
          <a:xfrm>
            <a:off x="720000" y="2433499"/>
            <a:ext cx="17114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Egypt</a:t>
            </a:r>
            <a:endParaRPr/>
          </a:p>
        </p:txBody>
      </p:sp>
      <p:pic>
        <p:nvPicPr>
          <p:cNvPr id="428" name="Google Shape;42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3465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39" y="1119556"/>
            <a:ext cx="3468661" cy="29601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434" name="Google Shape;434;p21"/>
          <p:cNvSpPr txBox="1">
            <a:spLocks noGrp="1"/>
          </p:cNvSpPr>
          <p:nvPr>
            <p:ph type="title"/>
          </p:nvPr>
        </p:nvSpPr>
        <p:spPr>
          <a:xfrm>
            <a:off x="5735784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21"/>
          <p:cNvSpPr txBox="1">
            <a:spLocks noGrp="1"/>
          </p:cNvSpPr>
          <p:nvPr>
            <p:ph type="subTitle" idx="1"/>
          </p:nvPr>
        </p:nvSpPr>
        <p:spPr>
          <a:xfrm>
            <a:off x="3103418" y="1102474"/>
            <a:ext cx="52166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3+ Domestic Wastewater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Treatment System</a:t>
            </a:r>
            <a:endParaRPr/>
          </a:p>
        </p:txBody>
      </p:sp>
      <p:sp>
        <p:nvSpPr>
          <p:cNvPr id="436" name="Google Shape;436;p21"/>
          <p:cNvSpPr txBox="1"/>
          <p:nvPr/>
        </p:nvSpPr>
        <p:spPr>
          <a:xfrm>
            <a:off x="6979665" y="1751105"/>
            <a:ext cx="13404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Lebanon</a:t>
            </a:r>
            <a:endParaRPr/>
          </a:p>
        </p:txBody>
      </p:sp>
      <p:sp>
        <p:nvSpPr>
          <p:cNvPr id="437" name="Google Shape;437;p21"/>
          <p:cNvSpPr txBox="1"/>
          <p:nvPr/>
        </p:nvSpPr>
        <p:spPr>
          <a:xfrm>
            <a:off x="4059382" y="2962585"/>
            <a:ext cx="4260712" cy="107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Provides clean and safe water for irrigation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Safe for disposal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Saving water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Optimize your water resources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Compost production</a:t>
            </a:r>
            <a:endParaRPr/>
          </a:p>
        </p:txBody>
      </p:sp>
      <p:sp>
        <p:nvSpPr>
          <p:cNvPr id="438" name="Google Shape;438;p21"/>
          <p:cNvSpPr txBox="1"/>
          <p:nvPr/>
        </p:nvSpPr>
        <p:spPr>
          <a:xfrm>
            <a:off x="6979665" y="2313954"/>
            <a:ext cx="13404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Egypt</a:t>
            </a:r>
            <a:endParaRPr/>
          </a:p>
        </p:txBody>
      </p:sp>
      <p:pic>
        <p:nvPicPr>
          <p:cNvPr id="439" name="Google Shape;43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932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>
            <a:spLocks noGrp="1"/>
          </p:cNvSpPr>
          <p:nvPr>
            <p:ph type="title"/>
          </p:nvPr>
        </p:nvSpPr>
        <p:spPr>
          <a:xfrm>
            <a:off x="720000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22"/>
          <p:cNvSpPr txBox="1">
            <a:spLocks noGrp="1"/>
          </p:cNvSpPr>
          <p:nvPr>
            <p:ph type="subTitle" idx="1"/>
          </p:nvPr>
        </p:nvSpPr>
        <p:spPr>
          <a:xfrm>
            <a:off x="720000" y="1102475"/>
            <a:ext cx="53205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2+ MSWP System		</a:t>
            </a:r>
            <a:endParaRPr/>
          </a:p>
        </p:txBody>
      </p:sp>
      <p:sp>
        <p:nvSpPr>
          <p:cNvPr id="446" name="Google Shape;446;p22"/>
          <p:cNvSpPr txBox="1"/>
          <p:nvPr/>
        </p:nvSpPr>
        <p:spPr>
          <a:xfrm>
            <a:off x="723463" y="2161521"/>
            <a:ext cx="120231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 Lebanon</a:t>
            </a:r>
            <a:endParaRPr/>
          </a:p>
        </p:txBody>
      </p:sp>
      <p:sp>
        <p:nvSpPr>
          <p:cNvPr id="447" name="Google Shape;447;p22"/>
          <p:cNvSpPr txBox="1"/>
          <p:nvPr/>
        </p:nvSpPr>
        <p:spPr>
          <a:xfrm>
            <a:off x="720000" y="3203151"/>
            <a:ext cx="4094620" cy="66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Solar-Powered Water Pump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Modular &amp; Mobile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Integrate Water Treatment</a:t>
            </a:r>
            <a:endParaRPr/>
          </a:p>
        </p:txBody>
      </p:sp>
      <p:pic>
        <p:nvPicPr>
          <p:cNvPr id="448" name="Google Shape;448;p22"/>
          <p:cNvPicPr preferRelativeResize="0"/>
          <p:nvPr/>
        </p:nvPicPr>
        <p:blipFill rotWithShape="1">
          <a:blip r:embed="rId3">
            <a:alphaModFix/>
          </a:blip>
          <a:srcRect l="12711" r="6167"/>
          <a:stretch/>
        </p:blipFill>
        <p:spPr>
          <a:xfrm>
            <a:off x="4814620" y="1013113"/>
            <a:ext cx="3312879" cy="311727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449" name="Google Shape;44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60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469" y="1033641"/>
            <a:ext cx="3463531" cy="30762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455" name="Google Shape;455;p23"/>
          <p:cNvSpPr txBox="1">
            <a:spLocks noGrp="1"/>
          </p:cNvSpPr>
          <p:nvPr>
            <p:ph type="title"/>
          </p:nvPr>
        </p:nvSpPr>
        <p:spPr>
          <a:xfrm>
            <a:off x="5735784" y="403534"/>
            <a:ext cx="25843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500"/>
              <a:buFont typeface="Open Sans"/>
              <a:buNone/>
            </a:pP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Our Products </a:t>
            </a:r>
            <a:endParaRPr sz="3000" b="1">
              <a:solidFill>
                <a:srgbClr val="5481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23"/>
          <p:cNvSpPr txBox="1">
            <a:spLocks noGrp="1"/>
          </p:cNvSpPr>
          <p:nvPr>
            <p:ph type="subTitle" idx="1"/>
          </p:nvPr>
        </p:nvSpPr>
        <p:spPr>
          <a:xfrm>
            <a:off x="3103418" y="1102474"/>
            <a:ext cx="52166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1+ Rainwater Harvesting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None/>
            </a:pPr>
            <a:r>
              <a:rPr lang="en-US" sz="1800" b="1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and Treatment</a:t>
            </a:r>
            <a:endParaRPr/>
          </a:p>
        </p:txBody>
      </p:sp>
      <p:sp>
        <p:nvSpPr>
          <p:cNvPr id="457" name="Google Shape;457;p23"/>
          <p:cNvSpPr txBox="1"/>
          <p:nvPr/>
        </p:nvSpPr>
        <p:spPr>
          <a:xfrm>
            <a:off x="6979665" y="2114550"/>
            <a:ext cx="13404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🗹Switzerland</a:t>
            </a:r>
            <a:endParaRPr/>
          </a:p>
        </p:txBody>
      </p:sp>
      <p:sp>
        <p:nvSpPr>
          <p:cNvPr id="458" name="Google Shape;458;p23"/>
          <p:cNvSpPr txBox="1"/>
          <p:nvPr/>
        </p:nvSpPr>
        <p:spPr>
          <a:xfrm>
            <a:off x="4059382" y="3298665"/>
            <a:ext cx="4260712" cy="57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Modular, Mobile, and solar powered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Rainwater harvesting system and drinking reuse</a:t>
            </a:r>
            <a:endParaRPr/>
          </a:p>
        </p:txBody>
      </p:sp>
      <p:pic>
        <p:nvPicPr>
          <p:cNvPr id="459" name="Google Shape;45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29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24"/>
          <p:cNvCxnSpPr/>
          <p:nvPr/>
        </p:nvCxnSpPr>
        <p:spPr>
          <a:xfrm flipH="1" flipV="1">
            <a:off x="760186" y="2830900"/>
            <a:ext cx="7677232" cy="292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" name="Google Shape;465;p24"/>
          <p:cNvCxnSpPr/>
          <p:nvPr/>
        </p:nvCxnSpPr>
        <p:spPr>
          <a:xfrm>
            <a:off x="778286" y="2389363"/>
            <a:ext cx="0" cy="3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24"/>
          <p:cNvSpPr txBox="1">
            <a:spLocks noGrp="1"/>
          </p:cNvSpPr>
          <p:nvPr>
            <p:ph type="title"/>
          </p:nvPr>
        </p:nvSpPr>
        <p:spPr>
          <a:xfrm>
            <a:off x="335894" y="356620"/>
            <a:ext cx="7712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sz="30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IGT Roadmap to </a:t>
            </a:r>
            <a:r>
              <a:rPr lang="en-US" sz="3000" b="1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Success</a:t>
            </a:r>
            <a:endParaRPr/>
          </a:p>
        </p:txBody>
      </p:sp>
      <p:sp>
        <p:nvSpPr>
          <p:cNvPr id="467" name="Google Shape;467;p24"/>
          <p:cNvSpPr txBox="1"/>
          <p:nvPr/>
        </p:nvSpPr>
        <p:spPr>
          <a:xfrm>
            <a:off x="117832" y="3508425"/>
            <a:ext cx="15264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PRO-Shield </a:t>
            </a:r>
            <a:endParaRPr sz="12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&amp; Solar</a:t>
            </a:r>
            <a:endParaRPr sz="1200" dirty="0"/>
          </a:p>
        </p:txBody>
      </p:sp>
      <p:sp>
        <p:nvSpPr>
          <p:cNvPr id="468" name="Google Shape;468;p24"/>
          <p:cNvSpPr/>
          <p:nvPr/>
        </p:nvSpPr>
        <p:spPr>
          <a:xfrm>
            <a:off x="675532" y="2727152"/>
            <a:ext cx="205500" cy="205500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24"/>
          <p:cNvCxnSpPr/>
          <p:nvPr/>
        </p:nvCxnSpPr>
        <p:spPr>
          <a:xfrm rot="10800000">
            <a:off x="2057809" y="2860175"/>
            <a:ext cx="0" cy="3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0" name="Google Shape;470;p24"/>
          <p:cNvCxnSpPr/>
          <p:nvPr/>
        </p:nvCxnSpPr>
        <p:spPr>
          <a:xfrm>
            <a:off x="3343756" y="2389363"/>
            <a:ext cx="0" cy="3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1" name="Google Shape;471;p24"/>
          <p:cNvCxnSpPr/>
          <p:nvPr/>
        </p:nvCxnSpPr>
        <p:spPr>
          <a:xfrm>
            <a:off x="5813102" y="2426863"/>
            <a:ext cx="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24"/>
          <p:cNvCxnSpPr/>
          <p:nvPr/>
        </p:nvCxnSpPr>
        <p:spPr>
          <a:xfrm>
            <a:off x="6923886" y="2793576"/>
            <a:ext cx="0" cy="4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3" name="Google Shape;473;p24"/>
          <p:cNvSpPr/>
          <p:nvPr/>
        </p:nvSpPr>
        <p:spPr>
          <a:xfrm>
            <a:off x="1955055" y="2727152"/>
            <a:ext cx="205500" cy="205500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4"/>
          <p:cNvSpPr/>
          <p:nvPr/>
        </p:nvSpPr>
        <p:spPr>
          <a:xfrm>
            <a:off x="3245002" y="2727152"/>
            <a:ext cx="205500" cy="205500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4"/>
          <p:cNvSpPr/>
          <p:nvPr/>
        </p:nvSpPr>
        <p:spPr>
          <a:xfrm>
            <a:off x="5717279" y="2727152"/>
            <a:ext cx="205500" cy="205500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4"/>
          <p:cNvSpPr/>
          <p:nvPr/>
        </p:nvSpPr>
        <p:spPr>
          <a:xfrm>
            <a:off x="6817132" y="2727152"/>
            <a:ext cx="205500" cy="205500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p24"/>
          <p:cNvCxnSpPr/>
          <p:nvPr/>
        </p:nvCxnSpPr>
        <p:spPr>
          <a:xfrm>
            <a:off x="4554358" y="2860175"/>
            <a:ext cx="0" cy="3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" name="Google Shape;478;p24"/>
          <p:cNvSpPr/>
          <p:nvPr/>
        </p:nvSpPr>
        <p:spPr>
          <a:xfrm>
            <a:off x="4455604" y="2727152"/>
            <a:ext cx="205500" cy="205500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4"/>
          <p:cNvSpPr/>
          <p:nvPr/>
        </p:nvSpPr>
        <p:spPr>
          <a:xfrm>
            <a:off x="423202" y="2147953"/>
            <a:ext cx="72557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2017</a:t>
            </a:r>
            <a:endParaRPr sz="14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24"/>
          <p:cNvSpPr txBox="1"/>
          <p:nvPr/>
        </p:nvSpPr>
        <p:spPr>
          <a:xfrm>
            <a:off x="1367373" y="1621570"/>
            <a:ext cx="139163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Fish Breeding</a:t>
            </a:r>
            <a:endParaRPr sz="12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Aquaponics</a:t>
            </a:r>
            <a:endParaRPr sz="12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Hydroponics</a:t>
            </a:r>
            <a:endParaRPr sz="12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24"/>
          <p:cNvSpPr/>
          <p:nvPr/>
        </p:nvSpPr>
        <p:spPr>
          <a:xfrm>
            <a:off x="1697033" y="3263313"/>
            <a:ext cx="72557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2018</a:t>
            </a:r>
            <a:endParaRPr sz="15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24"/>
          <p:cNvSpPr txBox="1"/>
          <p:nvPr/>
        </p:nvSpPr>
        <p:spPr>
          <a:xfrm>
            <a:off x="3018174" y="2136395"/>
            <a:ext cx="6511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4"/>
          <p:cNvSpPr txBox="1"/>
          <p:nvPr/>
        </p:nvSpPr>
        <p:spPr>
          <a:xfrm>
            <a:off x="2746592" y="3607383"/>
            <a:ext cx="118803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Trainings</a:t>
            </a:r>
            <a:endParaRPr sz="1200" dirty="0"/>
          </a:p>
        </p:txBody>
      </p:sp>
      <p:sp>
        <p:nvSpPr>
          <p:cNvPr id="484" name="Google Shape;484;p24"/>
          <p:cNvSpPr txBox="1"/>
          <p:nvPr/>
        </p:nvSpPr>
        <p:spPr>
          <a:xfrm>
            <a:off x="4252374" y="3234713"/>
            <a:ext cx="6039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2020</a:t>
            </a:r>
            <a:endParaRPr dirty="0"/>
          </a:p>
        </p:txBody>
      </p:sp>
      <p:sp>
        <p:nvSpPr>
          <p:cNvPr id="485" name="Google Shape;485;p24"/>
          <p:cNvSpPr txBox="1"/>
          <p:nvPr/>
        </p:nvSpPr>
        <p:spPr>
          <a:xfrm>
            <a:off x="3610547" y="1603595"/>
            <a:ext cx="18876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Domestic Wastewater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Rainwater Harvesting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&amp; Treatment System</a:t>
            </a:r>
            <a:endParaRPr sz="105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Biogas</a:t>
            </a:r>
            <a:endParaRPr dirty="0"/>
          </a:p>
        </p:txBody>
      </p:sp>
      <p:sp>
        <p:nvSpPr>
          <p:cNvPr id="486" name="Google Shape;486;p24"/>
          <p:cNvSpPr txBox="1"/>
          <p:nvPr/>
        </p:nvSpPr>
        <p:spPr>
          <a:xfrm>
            <a:off x="5522549" y="2183690"/>
            <a:ext cx="6511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2021</a:t>
            </a:r>
            <a:endParaRPr/>
          </a:p>
        </p:txBody>
      </p:sp>
      <p:sp>
        <p:nvSpPr>
          <p:cNvPr id="487" name="Google Shape;487;p24"/>
          <p:cNvSpPr txBox="1"/>
          <p:nvPr/>
        </p:nvSpPr>
        <p:spPr>
          <a:xfrm>
            <a:off x="5036988" y="3607383"/>
            <a:ext cx="166849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Mobile Solar Water Pumping</a:t>
            </a:r>
            <a:endParaRPr sz="1200" dirty="0"/>
          </a:p>
        </p:txBody>
      </p:sp>
      <p:sp>
        <p:nvSpPr>
          <p:cNvPr id="488" name="Google Shape;488;p24"/>
          <p:cNvSpPr txBox="1"/>
          <p:nvPr/>
        </p:nvSpPr>
        <p:spPr>
          <a:xfrm>
            <a:off x="7721079" y="1647418"/>
            <a:ext cx="14326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99"/>
                </a:solidFill>
                <a:latin typeface="Open Sans"/>
                <a:ea typeface="Open Sans"/>
                <a:cs typeface="Open Sans"/>
                <a:sym typeface="Open Sans"/>
              </a:rPr>
              <a:t>Expanding to Paphos, Cyprus!</a:t>
            </a:r>
            <a:endParaRPr sz="1200" dirty="0">
              <a:solidFill>
                <a:srgbClr val="000099"/>
              </a:solidFill>
            </a:endParaRPr>
          </a:p>
        </p:txBody>
      </p:sp>
      <p:sp>
        <p:nvSpPr>
          <p:cNvPr id="489" name="Google Shape;489;p24"/>
          <p:cNvSpPr txBox="1"/>
          <p:nvPr/>
        </p:nvSpPr>
        <p:spPr>
          <a:xfrm>
            <a:off x="6600172" y="3200648"/>
            <a:ext cx="6394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0" name="Google Shape;49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476;p24"/>
          <p:cNvSpPr/>
          <p:nvPr/>
        </p:nvSpPr>
        <p:spPr>
          <a:xfrm>
            <a:off x="8334668" y="2748268"/>
            <a:ext cx="205500" cy="205500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488;p24"/>
          <p:cNvSpPr txBox="1"/>
          <p:nvPr/>
        </p:nvSpPr>
        <p:spPr>
          <a:xfrm>
            <a:off x="6919879" y="3591922"/>
            <a:ext cx="166849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Optima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Algae Cultivation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SWF</a:t>
            </a:r>
            <a:endParaRPr sz="1200" dirty="0"/>
          </a:p>
        </p:txBody>
      </p:sp>
      <p:sp>
        <p:nvSpPr>
          <p:cNvPr id="32" name="Google Shape;476;p24"/>
          <p:cNvSpPr/>
          <p:nvPr/>
        </p:nvSpPr>
        <p:spPr>
          <a:xfrm>
            <a:off x="7651377" y="2742787"/>
            <a:ext cx="205500" cy="205500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489;p24"/>
          <p:cNvSpPr txBox="1"/>
          <p:nvPr/>
        </p:nvSpPr>
        <p:spPr>
          <a:xfrm>
            <a:off x="7434418" y="2162714"/>
            <a:ext cx="6394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489;p24"/>
          <p:cNvSpPr txBox="1"/>
          <p:nvPr/>
        </p:nvSpPr>
        <p:spPr>
          <a:xfrm>
            <a:off x="8117709" y="3395305"/>
            <a:ext cx="6394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487;p24"/>
          <p:cNvSpPr txBox="1"/>
          <p:nvPr/>
        </p:nvSpPr>
        <p:spPr>
          <a:xfrm>
            <a:off x="6149333" y="1684742"/>
            <a:ext cx="166849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Biodiesel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Dutch Bucket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cxnSp>
        <p:nvCxnSpPr>
          <p:cNvPr id="36" name="Google Shape;471;p24"/>
          <p:cNvCxnSpPr/>
          <p:nvPr/>
        </p:nvCxnSpPr>
        <p:spPr>
          <a:xfrm>
            <a:off x="7754126" y="2414587"/>
            <a:ext cx="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472;p24"/>
          <p:cNvCxnSpPr/>
          <p:nvPr/>
        </p:nvCxnSpPr>
        <p:spPr>
          <a:xfrm>
            <a:off x="8447885" y="2959823"/>
            <a:ext cx="0" cy="4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79048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" descr="printable-world-map-political – Primary Source Pairing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5">
            <a:hlinkClick r:id="rId4" action="ppaction://hlinksldjump"/>
          </p:cNvPr>
          <p:cNvSpPr/>
          <p:nvPr/>
        </p:nvSpPr>
        <p:spPr>
          <a:xfrm>
            <a:off x="8515351" y="4664869"/>
            <a:ext cx="389499" cy="35229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501" name="Google Shape;50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98;p25" descr="Google Map Marker · Free vector graphic on Pixabay">
            <a:extLst>
              <a:ext uri="{FF2B5EF4-FFF2-40B4-BE49-F238E27FC236}">
                <a16:creationId xmlns:a16="http://schemas.microsoft.com/office/drawing/2014/main" id="{2312A049-D8A9-6CD8-8026-D4293CC276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704151" y="1381125"/>
            <a:ext cx="144074" cy="25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98;p25" descr="Google Map Marker · Free vector graphic on Pixabay">
            <a:extLst>
              <a:ext uri="{FF2B5EF4-FFF2-40B4-BE49-F238E27FC236}">
                <a16:creationId xmlns:a16="http://schemas.microsoft.com/office/drawing/2014/main" id="{6A0B590D-E126-9E39-138D-9D19C10D85D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781910" y="1428750"/>
            <a:ext cx="144074" cy="25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98;p25" descr="Google Map Marker · Free vector graphic on Pixabay">
            <a:extLst>
              <a:ext uri="{FF2B5EF4-FFF2-40B4-BE49-F238E27FC236}">
                <a16:creationId xmlns:a16="http://schemas.microsoft.com/office/drawing/2014/main" id="{E8E9957C-803D-6791-5121-CD7AD94B7B8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560077" y="1678910"/>
            <a:ext cx="144074" cy="25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98;p25" descr="Google Map Marker · Free vector graphic on Pixabay">
            <a:extLst>
              <a:ext uri="{FF2B5EF4-FFF2-40B4-BE49-F238E27FC236}">
                <a16:creationId xmlns:a16="http://schemas.microsoft.com/office/drawing/2014/main" id="{39A64929-0ADD-D5E2-4F39-6FAC33DD23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024701" y="1050925"/>
            <a:ext cx="144074" cy="2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03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3B56F6-4434-5B3C-125C-0700C9F8B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135" y="452075"/>
            <a:ext cx="7173610" cy="4239350"/>
          </a:xfrm>
          <a:prstGeom prst="rect">
            <a:avLst/>
          </a:prstGeom>
        </p:spPr>
      </p:pic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14990" y="14990"/>
            <a:ext cx="2713220" cy="134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Integrated Optimization Scheme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84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166254" y="1244439"/>
            <a:ext cx="3338568" cy="233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IGT </a:t>
            </a: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Optima Scheme –</a:t>
            </a:r>
            <a:r>
              <a:rPr lang="en-US" b="1" dirty="0">
                <a:solidFill>
                  <a:srgbClr val="548135"/>
                </a:solidFill>
                <a:highlight>
                  <a:srgbClr val="00FF00"/>
                </a:highlight>
                <a:latin typeface="Open Sans"/>
                <a:ea typeface="Open Sans"/>
                <a:cs typeface="Open Sans"/>
                <a:sym typeface="Open Sans"/>
              </a:rPr>
              <a:t>Monitoring</a:t>
            </a: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b="1" dirty="0">
                <a:solidFill>
                  <a:srgbClr val="548135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Automation</a:t>
            </a: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 Component</a:t>
            </a:r>
            <a:endParaRPr dirty="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354BC3-9838-E07D-DB45-D803F99A85D9}"/>
              </a:ext>
            </a:extLst>
          </p:cNvPr>
          <p:cNvGrpSpPr/>
          <p:nvPr/>
        </p:nvGrpSpPr>
        <p:grpSpPr>
          <a:xfrm>
            <a:off x="2098626" y="91851"/>
            <a:ext cx="6879120" cy="4787447"/>
            <a:chOff x="2098625" y="91851"/>
            <a:chExt cx="7045375" cy="48806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E192015-D8DF-077D-D9A1-67B6A060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195" y="91851"/>
              <a:ext cx="3538805" cy="186234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FC4BD4-B793-AE1D-B2CD-643C5AF65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806" y="1740174"/>
              <a:ext cx="3196046" cy="199752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EB5DBB-8485-0B5F-4F4E-FBC7F3F9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625" y="3810435"/>
              <a:ext cx="3924300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143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DEF81D-D4AC-5080-844F-86D898B0A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3" t="31239" r="29565" b="17139"/>
          <a:stretch/>
        </p:blipFill>
        <p:spPr>
          <a:xfrm>
            <a:off x="4277802" y="1224502"/>
            <a:ext cx="4858247" cy="3090136"/>
          </a:xfrm>
          <a:prstGeom prst="rect">
            <a:avLst/>
          </a:prstGeom>
        </p:spPr>
      </p:pic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215529" y="164497"/>
            <a:ext cx="8347032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Optima in Deir Kanoun - Lebanon</a:t>
            </a:r>
            <a:endParaRPr dirty="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9;p9">
            <a:extLst>
              <a:ext uri="{FF2B5EF4-FFF2-40B4-BE49-F238E27FC236}">
                <a16:creationId xmlns:a16="http://schemas.microsoft.com/office/drawing/2014/main" id="{8EB52539-9363-E955-3F49-409B3ED960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5529" y="735067"/>
            <a:ext cx="4338513" cy="377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 dirty="0">
                <a:latin typeface="Open Sans"/>
                <a:ea typeface="Open Sans"/>
                <a:cs typeface="Open Sans"/>
              </a:rPr>
              <a:t>Three micro grids:</a:t>
            </a:r>
          </a:p>
          <a:p>
            <a:pPr marL="95250" indent="0"/>
            <a:r>
              <a:rPr lang="en-US" sz="1200" b="1" dirty="0"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1. Mouthalat Station </a:t>
            </a:r>
          </a:p>
          <a:p>
            <a:pPr marL="95250" indent="0"/>
            <a:r>
              <a:rPr lang="en-US" sz="1200" b="1" dirty="0">
                <a:latin typeface="Open Sans"/>
                <a:ea typeface="Open Sans"/>
                <a:cs typeface="Open Sans"/>
              </a:rPr>
              <a:t>Ali Hariri: </a:t>
            </a:r>
            <a:r>
              <a:rPr lang="en-US" sz="1200" b="1" dirty="0">
                <a:highlight>
                  <a:srgbClr val="FF00FF"/>
                </a:highlight>
                <a:latin typeface="Open Sans"/>
                <a:ea typeface="Open Sans"/>
                <a:cs typeface="Open Sans"/>
              </a:rPr>
              <a:t>8 panels/ 5 kw inverter/ 8.7 Kw Lithium Battery, </a:t>
            </a:r>
            <a:r>
              <a:rPr lang="en-US" sz="1200" b="1" dirty="0"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no generator subscription</a:t>
            </a:r>
          </a:p>
          <a:p>
            <a:pPr marL="95250" indent="0"/>
            <a:endParaRPr lang="en-US" sz="1200" b="1" dirty="0">
              <a:highlight>
                <a:srgbClr val="C0C0C0"/>
              </a:highlight>
              <a:latin typeface="Open Sans"/>
              <a:ea typeface="Open Sans"/>
              <a:cs typeface="Open Sans"/>
            </a:endParaRPr>
          </a:p>
          <a:p>
            <a:pPr marL="95250" indent="0"/>
            <a:r>
              <a:rPr lang="en-US" sz="1200" b="1" dirty="0">
                <a:latin typeface="Open Sans"/>
                <a:ea typeface="Open Sans"/>
                <a:cs typeface="Open Sans"/>
              </a:rPr>
              <a:t>Youssef Al Husseini: </a:t>
            </a:r>
            <a:r>
              <a:rPr lang="en-US" sz="1200" b="1" dirty="0"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40 A generator subscription</a:t>
            </a:r>
          </a:p>
          <a:p>
            <a:pPr marL="95250" indent="0"/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latin typeface="Open Sans"/>
                <a:ea typeface="Open Sans"/>
                <a:cs typeface="Open Sans"/>
                <a:sym typeface="Open Sans"/>
              </a:rPr>
              <a:t>Abed Al Hadi Ballout: </a:t>
            </a:r>
            <a:r>
              <a:rPr lang="en-US" sz="1200" b="1" dirty="0">
                <a:highlight>
                  <a:srgbClr val="FF00FF"/>
                </a:highlight>
                <a:latin typeface="Open Sans"/>
                <a:ea typeface="Open Sans"/>
                <a:cs typeface="Open Sans"/>
              </a:rPr>
              <a:t>8 panels/ 5 kw inverter/ 8.7 Kw Lithium Battery, </a:t>
            </a:r>
            <a:r>
              <a:rPr lang="en-US" sz="1200" b="1" dirty="0"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5 A generator subscription</a:t>
            </a:r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highlight>
                  <a:srgbClr val="00FFFF"/>
                </a:highlight>
                <a:latin typeface="Open Sans"/>
                <a:ea typeface="Open Sans"/>
                <a:cs typeface="Open Sans"/>
                <a:sym typeface="Open Sans"/>
              </a:rPr>
              <a:t>2. Dayaa Station</a:t>
            </a:r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latin typeface="Open Sans"/>
                <a:ea typeface="Open Sans"/>
                <a:cs typeface="Open Sans"/>
                <a:sym typeface="Open Sans"/>
              </a:rPr>
              <a:t>Baladie: </a:t>
            </a:r>
            <a:r>
              <a:rPr lang="en-US" sz="1200" b="1" dirty="0">
                <a:highlight>
                  <a:srgbClr val="FF00FF"/>
                </a:highlight>
                <a:latin typeface="Open Sans"/>
                <a:ea typeface="Open Sans"/>
                <a:cs typeface="Open Sans"/>
              </a:rPr>
              <a:t>36 panels/ Three 5 kw inverter/ 12 acid batteries 200 Ah each, </a:t>
            </a:r>
            <a:r>
              <a:rPr lang="en-US" sz="1200" b="1" dirty="0"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40 A generator subscription</a:t>
            </a:r>
          </a:p>
          <a:p>
            <a:pPr marL="95250" indent="0"/>
            <a:endParaRPr lang="en-US" sz="1200" b="1" dirty="0">
              <a:highlight>
                <a:srgbClr val="00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highlight>
                  <a:srgbClr val="00FF00"/>
                </a:highlight>
                <a:latin typeface="Open Sans"/>
                <a:ea typeface="Open Sans"/>
                <a:cs typeface="Open Sans"/>
                <a:sym typeface="Open Sans"/>
              </a:rPr>
              <a:t>3. </a:t>
            </a:r>
            <a:r>
              <a:rPr lang="en-US" sz="1200" b="1" dirty="0" err="1">
                <a:highlight>
                  <a:srgbClr val="00FF00"/>
                </a:highlight>
                <a:latin typeface="Open Sans"/>
                <a:ea typeface="Open Sans"/>
                <a:cs typeface="Open Sans"/>
                <a:sym typeface="Open Sans"/>
              </a:rPr>
              <a:t>Thakafi</a:t>
            </a:r>
            <a:r>
              <a:rPr lang="en-US" sz="1200" b="1" dirty="0">
                <a:highlight>
                  <a:srgbClr val="00FF00"/>
                </a:highlight>
                <a:latin typeface="Open Sans"/>
                <a:ea typeface="Open Sans"/>
                <a:cs typeface="Open Sans"/>
                <a:sym typeface="Open Sans"/>
              </a:rPr>
              <a:t> Station</a:t>
            </a:r>
          </a:p>
          <a:p>
            <a:pPr marL="95250" indent="0"/>
            <a:r>
              <a:rPr lang="en-US" sz="1200" b="1" dirty="0">
                <a:latin typeface="Open Sans"/>
                <a:ea typeface="Open Sans"/>
                <a:cs typeface="Open Sans"/>
              </a:rPr>
              <a:t>Issam Ezzeddine: </a:t>
            </a:r>
            <a:r>
              <a:rPr lang="en-US" sz="1200" b="1" dirty="0">
                <a:highlight>
                  <a:srgbClr val="FF00FF"/>
                </a:highlight>
                <a:latin typeface="Open Sans"/>
                <a:ea typeface="Open Sans"/>
                <a:cs typeface="Open Sans"/>
              </a:rPr>
              <a:t>12 panels/5 kw inverter/ 8 acid batteries 300 Ah each</a:t>
            </a:r>
            <a:r>
              <a:rPr lang="en-US" sz="1200" b="1" dirty="0">
                <a:latin typeface="Open Sans"/>
                <a:ea typeface="Open Sans"/>
                <a:cs typeface="Open Sans"/>
              </a:rPr>
              <a:t>, </a:t>
            </a:r>
            <a:r>
              <a:rPr lang="en-US" sz="1200" b="1" dirty="0"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Has a 15 A generator subscription</a:t>
            </a:r>
            <a:endParaRPr lang="en-US" sz="1200" b="1" dirty="0">
              <a:highlight>
                <a:srgbClr val="C0C0C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>
              <a:buAutoNum type="arabicPeriod"/>
            </a:pPr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11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215529" y="116261"/>
            <a:ext cx="8347032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Optima in Beirut- Lebanon</a:t>
            </a:r>
            <a:endParaRPr dirty="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9;p9">
            <a:extLst>
              <a:ext uri="{FF2B5EF4-FFF2-40B4-BE49-F238E27FC236}">
                <a16:creationId xmlns:a16="http://schemas.microsoft.com/office/drawing/2014/main" id="{8EB52539-9363-E955-3F49-409B3ED960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180" y="680913"/>
            <a:ext cx="4236850" cy="377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5250" indent="0"/>
            <a:r>
              <a:rPr lang="en-US" sz="1200" b="1" dirty="0"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1. IGT Premises</a:t>
            </a:r>
          </a:p>
          <a:p>
            <a:pPr marL="95250" indent="0"/>
            <a:endParaRPr lang="en-US" sz="1200" b="1" dirty="0"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highlight>
                  <a:srgbClr val="FF00FF"/>
                </a:highlight>
                <a:latin typeface="Open Sans"/>
                <a:ea typeface="Open Sans"/>
                <a:cs typeface="Open Sans"/>
              </a:rPr>
              <a:t>9 panels/ 5.6 kw inverter/ 4 acid batteries 200 Ah each, </a:t>
            </a:r>
            <a:r>
              <a:rPr lang="en-US" sz="1200" b="1" dirty="0"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no generator subscription</a:t>
            </a:r>
          </a:p>
          <a:p>
            <a:pPr marL="95250" indent="0"/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highlight>
                  <a:srgbClr val="00FFFF"/>
                </a:highlight>
                <a:latin typeface="Open Sans"/>
                <a:ea typeface="Open Sans"/>
                <a:cs typeface="Open Sans"/>
                <a:sym typeface="Open Sans"/>
              </a:rPr>
              <a:t>2. Nabil Sharafeddine</a:t>
            </a:r>
          </a:p>
          <a:p>
            <a:pPr marL="95250" indent="0"/>
            <a:endParaRPr lang="en-US"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5250" indent="0"/>
            <a:r>
              <a:rPr lang="en-US" sz="1200" b="1" dirty="0">
                <a:highlight>
                  <a:srgbClr val="FF00FF"/>
                </a:highlight>
                <a:latin typeface="Open Sans"/>
                <a:ea typeface="Open Sans"/>
                <a:cs typeface="Open Sans"/>
              </a:rPr>
              <a:t>10 panels/ 5.6 kw inverter/ 8 acid batteries 200 Ah each, </a:t>
            </a:r>
            <a:r>
              <a:rPr lang="en-US" sz="1200" b="1" dirty="0">
                <a:highlight>
                  <a:srgbClr val="C0C0C0"/>
                </a:highlight>
                <a:latin typeface="Open Sans"/>
                <a:ea typeface="Open Sans"/>
                <a:cs typeface="Open Sans"/>
              </a:rPr>
              <a:t>15 A generator subscription</a:t>
            </a:r>
          </a:p>
          <a:p>
            <a:pPr marL="95250" indent="0"/>
            <a:endParaRPr lang="en-US" sz="1200" b="1" dirty="0">
              <a:highlight>
                <a:srgbClr val="00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E5C94A-09F1-A072-BE1E-331F9B719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46" t="11108" b="6011"/>
          <a:stretch/>
        </p:blipFill>
        <p:spPr>
          <a:xfrm>
            <a:off x="4451029" y="800002"/>
            <a:ext cx="4614945" cy="392939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DF550DC-EAFC-7344-8294-5EF48FD87202}"/>
              </a:ext>
            </a:extLst>
          </p:cNvPr>
          <p:cNvSpPr/>
          <p:nvPr/>
        </p:nvSpPr>
        <p:spPr>
          <a:xfrm>
            <a:off x="6595672" y="2571750"/>
            <a:ext cx="427220" cy="4487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ED31F2-0DFE-90A9-6D42-50C451051314}"/>
              </a:ext>
            </a:extLst>
          </p:cNvPr>
          <p:cNvSpPr/>
          <p:nvPr/>
        </p:nvSpPr>
        <p:spPr>
          <a:xfrm>
            <a:off x="6100997" y="2571750"/>
            <a:ext cx="494675" cy="478748"/>
          </a:xfrm>
          <a:prstGeom prst="ellipse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7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215528" y="116261"/>
            <a:ext cx="8703619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Optima Real-time Monitoring Sites Lebanon</a:t>
            </a:r>
            <a:endParaRPr dirty="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E43EC-129F-5BAE-6BFE-1A5703E6C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4" t="12677" r="9508" b="5428"/>
          <a:stretch/>
        </p:blipFill>
        <p:spPr>
          <a:xfrm>
            <a:off x="941743" y="571361"/>
            <a:ext cx="7542690" cy="421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7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 idx="21"/>
          </p:nvPr>
        </p:nvSpPr>
        <p:spPr>
          <a:xfrm>
            <a:off x="215528" y="116261"/>
            <a:ext cx="8703619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500"/>
              <a:buNone/>
            </a:pPr>
            <a:r>
              <a:rPr lang="en-US" b="1" dirty="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Optima Real-time Monitoring Sites Lebanon</a:t>
            </a:r>
            <a:endParaRPr dirty="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55" y="4403984"/>
            <a:ext cx="565625" cy="5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43C8C6-253C-A3D9-2947-C9F360E71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" t="42259" r="45000" b="9362"/>
          <a:stretch/>
        </p:blipFill>
        <p:spPr>
          <a:xfrm>
            <a:off x="731880" y="673659"/>
            <a:ext cx="7418770" cy="37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98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1063</Words>
  <Application>Microsoft Office PowerPoint</Application>
  <PresentationFormat>On-screen Show (16:9)</PresentationFormat>
  <Paragraphs>258</Paragraphs>
  <Slides>37</Slides>
  <Notes>37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Energy Situation in Deir Kanoun - Lebanon</vt:lpstr>
      <vt:lpstr>Energy Situation in Deir Kanoun - Lebanon</vt:lpstr>
      <vt:lpstr>Integrated Optimization Scheme</vt:lpstr>
      <vt:lpstr>IGT Optima Scheme –Monitoring and Automation Component</vt:lpstr>
      <vt:lpstr>Optima in Deir Kanoun - Lebanon</vt:lpstr>
      <vt:lpstr>Optima in Beirut- Lebanon</vt:lpstr>
      <vt:lpstr>Optima Real-time Monitoring Sites Lebanon</vt:lpstr>
      <vt:lpstr>Optima Real-time Monitoring Sites Lebanon</vt:lpstr>
      <vt:lpstr>PowerPoint Presentation</vt:lpstr>
      <vt:lpstr>IGT Optima in Deir Kanoun - Lebanon</vt:lpstr>
      <vt:lpstr>IGT Optima in Deir Kanoun - Lebanon</vt:lpstr>
      <vt:lpstr>IGT Optima Scheme –Automation Component</vt:lpstr>
      <vt:lpstr>About Us</vt:lpstr>
      <vt:lpstr>Mission Statement</vt:lpstr>
      <vt:lpstr>Vision Statement</vt:lpstr>
      <vt:lpstr>350+ Implementation</vt:lpstr>
      <vt:lpstr>SOLAR SECTOR</vt:lpstr>
      <vt:lpstr>BIOFUEL</vt:lpstr>
      <vt:lpstr>19+ Trainings</vt:lpstr>
      <vt:lpstr>PowerPoint Presentation</vt:lpstr>
      <vt:lpstr>PowerPoint Presentation</vt:lpstr>
      <vt:lpstr>19+ Trainings</vt:lpstr>
      <vt:lpstr>Our Products </vt:lpstr>
      <vt:lpstr>Our Products </vt:lpstr>
      <vt:lpstr>Our Products </vt:lpstr>
      <vt:lpstr>Our Products </vt:lpstr>
      <vt:lpstr>Our Products </vt:lpstr>
      <vt:lpstr>Our Products </vt:lpstr>
      <vt:lpstr>Our Products </vt:lpstr>
      <vt:lpstr>Our Products </vt:lpstr>
      <vt:lpstr>Our Products </vt:lpstr>
      <vt:lpstr>Our Products </vt:lpstr>
      <vt:lpstr>Our Products </vt:lpstr>
      <vt:lpstr>Our Products </vt:lpstr>
      <vt:lpstr>IGT Roadmap to Success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 Limits Within</dc:creator>
  <cp:lastModifiedBy>Haytham Dbouk</cp:lastModifiedBy>
  <cp:revision>35</cp:revision>
  <dcterms:modified xsi:type="dcterms:W3CDTF">2024-08-27T08:51:03Z</dcterms:modified>
</cp:coreProperties>
</file>